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77"/>
  </p:notesMasterIdLst>
  <p:sldIdLst>
    <p:sldId id="258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58" r:id="rId13"/>
    <p:sldId id="305" r:id="rId14"/>
    <p:sldId id="306" r:id="rId15"/>
    <p:sldId id="347" r:id="rId16"/>
    <p:sldId id="353" r:id="rId17"/>
    <p:sldId id="354" r:id="rId18"/>
    <p:sldId id="259" r:id="rId19"/>
    <p:sldId id="308" r:id="rId20"/>
    <p:sldId id="294" r:id="rId21"/>
    <p:sldId id="408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307" r:id="rId31"/>
    <p:sldId id="355" r:id="rId32"/>
    <p:sldId id="356" r:id="rId33"/>
    <p:sldId id="357" r:id="rId34"/>
    <p:sldId id="359" r:id="rId35"/>
    <p:sldId id="360" r:id="rId36"/>
    <p:sldId id="361" r:id="rId37"/>
    <p:sldId id="362" r:id="rId38"/>
    <p:sldId id="363" r:id="rId39"/>
    <p:sldId id="364" r:id="rId40"/>
    <p:sldId id="366" r:id="rId41"/>
    <p:sldId id="365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8" r:id="rId63"/>
    <p:sldId id="389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398" r:id="rId73"/>
    <p:sldId id="293" r:id="rId74"/>
    <p:sldId id="387" r:id="rId75"/>
    <p:sldId id="257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7111"/>
    <a:srgbClr val="009900"/>
    <a:srgbClr val="8DD783"/>
    <a:srgbClr val="EA9B26"/>
    <a:srgbClr val="158D82"/>
    <a:srgbClr val="5E861C"/>
    <a:srgbClr val="499200"/>
    <a:srgbClr val="F9DE6B"/>
    <a:srgbClr val="F1BE7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84" autoAdjust="0"/>
  </p:normalViewPr>
  <p:slideViewPr>
    <p:cSldViewPr snapToGrid="0">
      <p:cViewPr varScale="1">
        <p:scale>
          <a:sx n="77" d="100"/>
          <a:sy n="77" d="100"/>
        </p:scale>
        <p:origin x="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72402-DDD5-4AA4-B67D-84D287CD135A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3684B-A4BC-40E1-95BF-E6FD95234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4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836" y="1096965"/>
            <a:ext cx="8567530" cy="208569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>
                <a:solidFill>
                  <a:schemeClr val="accent5">
                    <a:lumMod val="50000"/>
                    <a:alpha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414D6-5C4A-43CD-9E70-670DE09AE9AD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r>
              <a:rPr lang="en-US" dirty="0"/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AD0C487A-D036-4525-9F6D-E5DCC81B692F}"/>
              </a:ext>
            </a:extLst>
          </p:cNvPr>
          <p:cNvSpPr txBox="1"/>
          <p:nvPr userDrawn="1"/>
        </p:nvSpPr>
        <p:spPr>
          <a:xfrm>
            <a:off x="1603911" y="817889"/>
            <a:ext cx="8406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chemeClr val="accent5">
                    <a:lumMod val="50000"/>
                  </a:schemeClr>
                </a:solidFill>
              </a:rPr>
              <a:t>Foundation of Large Language Models (FLLM)</a:t>
            </a:r>
          </a:p>
        </p:txBody>
      </p:sp>
    </p:spTree>
    <p:extLst>
      <p:ext uri="{BB962C8B-B14F-4D97-AF65-F5344CB8AC3E}">
        <p14:creationId xmlns:p14="http://schemas.microsoft.com/office/powerpoint/2010/main" val="108830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169B4-85E5-46EB-9B86-A019668DADEE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AA887-13B8-4873-99E5-67E923E20DD5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6" y="-204151"/>
            <a:ext cx="10545418" cy="1112836"/>
          </a:xfrm>
        </p:spPr>
        <p:txBody>
          <a:bodyPr>
            <a:normAutofit/>
          </a:bodyPr>
          <a:lstStyle>
            <a:lvl1pPr>
              <a:defRPr sz="4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097280"/>
            <a:ext cx="10545418" cy="5180971"/>
          </a:xfrm>
        </p:spPr>
        <p:txBody>
          <a:bodyPr/>
          <a:lstStyle>
            <a:lvl1pPr marL="360000" indent="-360000">
              <a:buClr>
                <a:schemeClr val="tx1"/>
              </a:buClr>
              <a:buFont typeface="Courier New" panose="02070309020205020404" pitchFamily="49" charset="0"/>
              <a:buChar char="o"/>
              <a:defRPr sz="2800">
                <a:solidFill>
                  <a:schemeClr val="accent2">
                    <a:lumMod val="50000"/>
                  </a:schemeClr>
                </a:solidFill>
              </a:defRPr>
            </a:lvl1pPr>
            <a:lvl2pPr marL="702900" indent="-342900">
              <a:buClr>
                <a:schemeClr val="tx1"/>
              </a:buClr>
              <a:buFont typeface="Courier New" panose="02070309020205020404" pitchFamily="49" charset="0"/>
              <a:buChar char="o"/>
              <a:defRPr sz="2400" i="0">
                <a:solidFill>
                  <a:schemeClr val="tx1"/>
                </a:solidFill>
              </a:defRPr>
            </a:lvl2pPr>
            <a:lvl3pPr marL="1080000" indent="-360000">
              <a:buClr>
                <a:schemeClr val="tx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3pPr>
            <a:lvl4pPr marL="1422900" indent="-342900">
              <a:buClr>
                <a:schemeClr val="bg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4pPr>
            <a:lvl5pPr marL="1800000" indent="-3600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C6F98-33D4-4552-9046-811A2B6BF731}" type="datetime1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 dirty="0">
                <a:solidFill>
                  <a:srgbClr val="000000">
                    <a:alpha val="60000"/>
                  </a:srgbClr>
                </a:solidFill>
              </a:rPr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58E440-80E3-4674-868F-16E3FD812262}"/>
              </a:ext>
            </a:extLst>
          </p:cNvPr>
          <p:cNvCxnSpPr/>
          <p:nvPr userDrawn="1"/>
        </p:nvCxnSpPr>
        <p:spPr>
          <a:xfrm>
            <a:off x="932873" y="868045"/>
            <a:ext cx="5421745" cy="0"/>
          </a:xfrm>
          <a:prstGeom prst="line">
            <a:avLst/>
          </a:prstGeom>
          <a:ln w="3175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4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CC007-DFDB-4E1E-B985-0900753F561C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24CD-5D87-4D4A-B71B-C762D05AA9F7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EA675-29AD-49B0-AB6A-F1EFEA32E5B8}" type="datetime1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8F47-BB4D-45C4-B494-27709DCF0324}" type="datetime1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2EEDA-141E-4358-9542-1B563FB6FA54}" type="datetime1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6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CE423-1959-41ED-A76D-FD897C74625D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9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D7C62-69B9-4975-A0A4-91B994B3928B}" type="datetime1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2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6B4612F7-CB96-4B73-84E8-9878C46751BD}" type="datetime1">
              <a:rPr lang="en-US" smtClean="0"/>
              <a:t>7/28/2025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Indian Oil Training on AI and ML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Courier New" panose="02070309020205020404" pitchFamily="49" charset="0"/>
        <a:buChar char="o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3pPr>
      <a:lvl4pPr marL="1422900" indent="-3429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b="0" i="1" kern="1200" spc="50" baseline="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4.png"/><Relationship Id="rId4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1.png"/><Relationship Id="rId4" Type="http://schemas.openxmlformats.org/officeDocument/2006/relationships/image" Target="../media/image50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image" Target="../media/image860.png"/><Relationship Id="rId7" Type="http://schemas.openxmlformats.org/officeDocument/2006/relationships/image" Target="../media/image900.png"/><Relationship Id="rId1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8.png"/><Relationship Id="rId5" Type="http://schemas.openxmlformats.org/officeDocument/2006/relationships/image" Target="../media/image88.png"/><Relationship Id="rId10" Type="http://schemas.openxmlformats.org/officeDocument/2006/relationships/image" Target="../media/image97.png"/><Relationship Id="rId4" Type="http://schemas.openxmlformats.org/officeDocument/2006/relationships/image" Target="../media/image870.png"/><Relationship Id="rId9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40.png"/><Relationship Id="rId7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0.png"/><Relationship Id="rId9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3" Type="http://schemas.openxmlformats.org/officeDocument/2006/relationships/image" Target="../media/image95.png"/><Relationship Id="rId7" Type="http://schemas.openxmlformats.org/officeDocument/2006/relationships/image" Target="../media/image108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11" Type="http://schemas.openxmlformats.org/officeDocument/2006/relationships/image" Target="../media/image112.png"/><Relationship Id="rId5" Type="http://schemas.openxmlformats.org/officeDocument/2006/relationships/image" Target="../media/image1060.png"/><Relationship Id="rId10" Type="http://schemas.openxmlformats.org/officeDocument/2006/relationships/image" Target="../media/image111.png"/><Relationship Id="rId4" Type="http://schemas.openxmlformats.org/officeDocument/2006/relationships/image" Target="../media/image1050.png"/><Relationship Id="rId9" Type="http://schemas.openxmlformats.org/officeDocument/2006/relationships/image" Target="../media/image1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jalammar.github.io/illustrated-transformer/" TargetMode="External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bycroft.net/ll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7210-9334-4A18-A6C0-80B658DD8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Transformers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5A4C8-F94D-4F5D-B4F9-508689224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Plaban Kumar Bhowmick</a:t>
            </a:r>
          </a:p>
          <a:p>
            <a:r>
              <a:rPr lang="en-IN" dirty="0"/>
              <a:t>Department of AI</a:t>
            </a:r>
          </a:p>
          <a:p>
            <a:r>
              <a:rPr lang="en-IN" dirty="0"/>
              <a:t>plaban@ai.iitkgp.ac.in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6D040-688E-4CDE-B3E0-268C6E0D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D845-EED2-454D-BE56-386FB3CD0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Self and Cross Attention at the Heart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08FC6-02CE-4F9E-ABC2-F9102401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373386-D5E1-43D3-8D2D-037698C70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62" y="976982"/>
            <a:ext cx="10798476" cy="53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72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E689-2855-4B89-9EDA-322F2E97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Encoder-Decoder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DAFA7-AB83-441A-9480-30B1EC76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74CE9-B6D4-4B4D-9A78-2F2BC8209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66" y="980610"/>
            <a:ext cx="7665195" cy="545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97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BD24F-30D9-4DAA-B4CE-D9686129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C5D0E-280B-4BB3-848D-C06D90798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03" y="716045"/>
            <a:ext cx="4549534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28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3DF79-33AA-4A54-B435-24A38180A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(Self) Attention Mechanism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FA62-8FDB-4BBD-821C-C1D4C236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CEF03-D5FA-4546-9152-0A806DAC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660" y="1572019"/>
            <a:ext cx="4855462" cy="4192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1848E3-B17B-45B9-B782-BEE61C45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78" y="1376359"/>
            <a:ext cx="8055038" cy="10440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C5CCA0-B905-414E-A4B7-C8FCD0007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8" y="2625182"/>
            <a:ext cx="6485182" cy="8535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6145EA-D75B-4CDF-BBDA-251F62DF8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78" y="3782720"/>
            <a:ext cx="6073666" cy="403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72F256-EB01-47E4-8FCD-6CFE0D47A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82" y="4175600"/>
            <a:ext cx="2415749" cy="3962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96C48F-D0B4-4CB8-9BFE-460DB5CA0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878" y="4779519"/>
            <a:ext cx="4351397" cy="312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6E88A5-03AF-4FDB-94FF-C74EC5DAF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195" y="5193613"/>
            <a:ext cx="2034716" cy="3962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B1FE31-FE7E-404A-89AA-9307A8B6826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48367" y="5054062"/>
            <a:ext cx="4976291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4DF4-FA58-4DA9-8BAB-C8318A87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Non-Linear Activation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70565-46EB-4027-88EB-648E6A9F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FB607-B2F7-467D-9BB5-886534D3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417" y="1487710"/>
            <a:ext cx="4991533" cy="4290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12008-B747-46C2-9C2D-248345107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573" y="3540006"/>
            <a:ext cx="3452159" cy="256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41E1D3-C544-4F8F-B264-BA097B6B5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599" y="2621210"/>
            <a:ext cx="3977985" cy="807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F8E9D9-FB11-490E-A385-2AD95EB2B82D}"/>
              </a:ext>
            </a:extLst>
          </p:cNvPr>
          <p:cNvSpPr txBox="1"/>
          <p:nvPr/>
        </p:nvSpPr>
        <p:spPr>
          <a:xfrm>
            <a:off x="1001367" y="1014427"/>
            <a:ext cx="793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</a:t>
            </a:r>
            <a:r>
              <a:rPr lang="en-US" dirty="0"/>
              <a:t>: Since there are no element-wise non-linearities, self-attention is simply performing a re-averaging of the value vectors.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B5AC89-5B6D-4AFE-8F69-7F581D6C03A4}"/>
              </a:ext>
            </a:extLst>
          </p:cNvPr>
          <p:cNvSpPr txBox="1"/>
          <p:nvPr/>
        </p:nvSpPr>
        <p:spPr>
          <a:xfrm>
            <a:off x="1001367" y="1716595"/>
            <a:ext cx="783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Solution</a:t>
            </a:r>
            <a:r>
              <a:rPr lang="en-US" dirty="0"/>
              <a:t>: Apply a feedforward layer to the output of attention, providing non-linear activation (and additional expressive power).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834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CDF7-6F3C-4CC2-AEC0-2D576B342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Making it Deep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F71E29-EE7B-47DF-9905-4185EEC1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206" y="1487710"/>
            <a:ext cx="4991533" cy="4290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06EC0B-99CA-4C89-8522-42F635099B0D}"/>
              </a:ext>
            </a:extLst>
          </p:cNvPr>
          <p:cNvSpPr txBox="1"/>
          <p:nvPr/>
        </p:nvSpPr>
        <p:spPr>
          <a:xfrm>
            <a:off x="198784" y="2733004"/>
            <a:ext cx="706672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Training Trick #1: </a:t>
            </a:r>
            <a:r>
              <a:rPr lang="en-US" sz="2400" b="1" dirty="0">
                <a:solidFill>
                  <a:srgbClr val="009900"/>
                </a:solidFill>
              </a:rPr>
              <a:t>Residual Connections </a:t>
            </a:r>
          </a:p>
          <a:p>
            <a:endParaRPr lang="en-US" sz="2400" b="1" dirty="0">
              <a:solidFill>
                <a:srgbClr val="009900"/>
              </a:solidFill>
            </a:endParaRPr>
          </a:p>
          <a:p>
            <a:r>
              <a:rPr lang="en-US" sz="2400" dirty="0"/>
              <a:t>Training Trick #2: </a:t>
            </a:r>
            <a:r>
              <a:rPr lang="en-US" sz="2400" b="1" dirty="0" err="1">
                <a:solidFill>
                  <a:srgbClr val="009900"/>
                </a:solidFill>
              </a:rPr>
              <a:t>LayerNorm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Training Trick #3: </a:t>
            </a:r>
            <a:r>
              <a:rPr lang="en-US" sz="2400" b="1" dirty="0">
                <a:solidFill>
                  <a:srgbClr val="009900"/>
                </a:solidFill>
              </a:rPr>
              <a:t>Scaled Dot Product </a:t>
            </a:r>
            <a:r>
              <a:rPr lang="en-US" sz="2400" dirty="0"/>
              <a:t>Attention</a:t>
            </a:r>
            <a:endParaRPr lang="en-IN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D3DB0B-EA4C-441E-A921-74079953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CDF7-6F3C-4CC2-AEC0-2D576B342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Residual Connection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E87A6C-E026-4F5C-9FC0-B889425EA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696" y="1777902"/>
            <a:ext cx="4892464" cy="42294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5F638F-B953-4DDD-9CCB-3B5587821929}"/>
              </a:ext>
            </a:extLst>
          </p:cNvPr>
          <p:cNvSpPr txBox="1"/>
          <p:nvPr/>
        </p:nvSpPr>
        <p:spPr>
          <a:xfrm>
            <a:off x="606288" y="1377792"/>
            <a:ext cx="4542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Add Residual Connections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A8109-80E7-46F1-B003-77895C1BC37E}"/>
              </a:ext>
            </a:extLst>
          </p:cNvPr>
          <p:cNvSpPr txBox="1"/>
          <p:nvPr/>
        </p:nvSpPr>
        <p:spPr>
          <a:xfrm>
            <a:off x="854766" y="2060955"/>
            <a:ext cx="4731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Directly passing "raw" embeddings to the next layer can actually be very helpful!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Prevents the network from "forgetting" or distorting important information</a:t>
            </a:r>
            <a:endParaRPr lang="en-IN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20473D-32FA-4407-961C-F0B5C0E0C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875" y="4412793"/>
            <a:ext cx="2484335" cy="3581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F7CD4-3160-4FB1-B140-B81581BCA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DA17-9A3B-4DB4-A332-7A5C5B3A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Normalization Trick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B60DB-EF9D-45EC-8749-A0AEED7CF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308" y="1776265"/>
            <a:ext cx="5044877" cy="4359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FD99BD-05BD-40B0-AA98-92AD74BD75F2}"/>
              </a:ext>
            </a:extLst>
          </p:cNvPr>
          <p:cNvSpPr txBox="1"/>
          <p:nvPr/>
        </p:nvSpPr>
        <p:spPr>
          <a:xfrm>
            <a:off x="854766" y="1090514"/>
            <a:ext cx="3006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Layer Normalization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852CC-93FE-4DBA-98FA-AB1A61669D9C}"/>
              </a:ext>
            </a:extLst>
          </p:cNvPr>
          <p:cNvSpPr txBox="1"/>
          <p:nvPr/>
        </p:nvSpPr>
        <p:spPr>
          <a:xfrm>
            <a:off x="1113366" y="1687741"/>
            <a:ext cx="48513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Reduce variation by normalizing to zero mean and standard deviation of one within each layer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99BF22-8986-4C9A-A91D-1E485F2F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521" y="2659141"/>
            <a:ext cx="2613178" cy="98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81A667-1A7C-4D83-BF23-C7115A923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366" y="3843826"/>
            <a:ext cx="4840885" cy="942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62CC5B-2C5B-4301-8F4B-4416DDD8F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778" y="5266518"/>
            <a:ext cx="2248095" cy="11202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AF987-90C2-492F-87C2-226CDD16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66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57B2-BA08-42D4-A03F-3204A2F9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Normalization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74154-BDF4-4D77-B294-C1BE9958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B2C66B-C841-8A95-8449-BB47F1995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097281"/>
            <a:ext cx="10545418" cy="49104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Normalization in deep learning refers to the process of transforming input data or intermediate activations </a:t>
            </a:r>
          </a:p>
          <a:p>
            <a:pPr lvl="1"/>
            <a:r>
              <a:rPr lang="en-US" dirty="0"/>
              <a:t>To exhibit specific statistical properties, such as having a mean of zero and a standard deviation of one.</a:t>
            </a:r>
          </a:p>
          <a:p>
            <a:r>
              <a:rPr lang="en-IN" dirty="0"/>
              <a:t>Normalization in DL benefits from:</a:t>
            </a:r>
          </a:p>
          <a:p>
            <a:pPr lvl="1"/>
            <a:r>
              <a:rPr lang="en-IN" dirty="0"/>
              <a:t>Improved training stability</a:t>
            </a:r>
          </a:p>
          <a:p>
            <a:pPr lvl="1"/>
            <a:r>
              <a:rPr lang="en-IN" dirty="0"/>
              <a:t>Faster convergence</a:t>
            </a:r>
          </a:p>
          <a:p>
            <a:pPr lvl="1"/>
            <a:r>
              <a:rPr lang="en-IN" dirty="0"/>
              <a:t>Mitigating Internal covariate shift</a:t>
            </a:r>
          </a:p>
          <a:p>
            <a:pPr marL="360000" lvl="1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496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DF0BE-17FE-F0A6-DB67-F247B1FC8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40AC-B07A-0300-50F3-6D09B718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Recap on 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24B2F-2853-9464-A3B8-4DC60E832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normalize across the batches, i.e., we find mean and standard deviation across the entire batches.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BCE983-7156-7B4E-4120-97528F65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F1318C-37C6-76DB-F901-800C1EE60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364" y="2468005"/>
            <a:ext cx="6072166" cy="422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0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365C-8669-4421-9990-3F727A6E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4618-B4BF-45A8-B2D2-E7442B0D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467ACF-3663-4EF5-8AF8-908D313E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244" y="1005884"/>
            <a:ext cx="3730158" cy="525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BC7CA9-8E8C-478E-925E-7848D7BA0BBD}"/>
              </a:ext>
            </a:extLst>
          </p:cNvPr>
          <p:cNvSpPr txBox="1"/>
          <p:nvPr/>
        </p:nvSpPr>
        <p:spPr>
          <a:xfrm>
            <a:off x="7653131" y="3632926"/>
            <a:ext cx="389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Let us unfold the Beast</a:t>
            </a:r>
          </a:p>
        </p:txBody>
      </p:sp>
      <p:pic>
        <p:nvPicPr>
          <p:cNvPr id="1026" name="Picture 2" descr="How Real Transformers Work | HowStuffWorks">
            <a:extLst>
              <a:ext uri="{FF2B5EF4-FFF2-40B4-BE49-F238E27FC236}">
                <a16:creationId xmlns:a16="http://schemas.microsoft.com/office/drawing/2014/main" id="{259BE19F-C5BE-4365-BDDF-3B5398B10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7" y="1665686"/>
            <a:ext cx="3384497" cy="395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27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A4B5-E548-68CD-D4C9-86A51E5B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Normalization: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6545E-BF80-D0AE-DCAD-9AFD5C916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Let say we have a neural network that gives output z1 and z2 after the hidden layer.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Perform normalization  across the batches (</a:t>
            </a:r>
            <a:r>
              <a:rPr lang="en-IN" sz="2400" dirty="0" err="1"/>
              <a:t>columnwise</a:t>
            </a:r>
            <a:r>
              <a:rPr lang="en-IN" sz="2400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60F90-20CE-7847-DAEC-DAAB290B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3D3DB5-4B62-589C-8B88-AE3BE44FE9D4}"/>
              </a:ext>
            </a:extLst>
          </p:cNvPr>
          <p:cNvSpPr/>
          <p:nvPr/>
        </p:nvSpPr>
        <p:spPr>
          <a:xfrm>
            <a:off x="1995948" y="2369574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B2116D-713B-D71B-6262-A6DBBEB9A634}"/>
              </a:ext>
            </a:extLst>
          </p:cNvPr>
          <p:cNvSpPr/>
          <p:nvPr/>
        </p:nvSpPr>
        <p:spPr>
          <a:xfrm>
            <a:off x="1995948" y="3912255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42B071-81C1-F388-7D13-F7CFB50AB790}"/>
              </a:ext>
            </a:extLst>
          </p:cNvPr>
          <p:cNvSpPr/>
          <p:nvPr/>
        </p:nvSpPr>
        <p:spPr>
          <a:xfrm>
            <a:off x="3986980" y="2369574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F1212C-51DB-1327-8A7A-CF3BCADB66A3}"/>
              </a:ext>
            </a:extLst>
          </p:cNvPr>
          <p:cNvSpPr/>
          <p:nvPr/>
        </p:nvSpPr>
        <p:spPr>
          <a:xfrm>
            <a:off x="3986980" y="3912255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3A699C-11E8-3246-CED9-4598DA9A8970}"/>
              </a:ext>
            </a:extLst>
          </p:cNvPr>
          <p:cNvSpPr/>
          <p:nvPr/>
        </p:nvSpPr>
        <p:spPr>
          <a:xfrm>
            <a:off x="5953432" y="3013587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F6A3FF-3D89-7A0D-3A07-A85FCC48313D}"/>
              </a:ext>
            </a:extLst>
          </p:cNvPr>
          <p:cNvCxnSpPr>
            <a:endCxn id="7" idx="2"/>
          </p:cNvCxnSpPr>
          <p:nvPr/>
        </p:nvCxnSpPr>
        <p:spPr>
          <a:xfrm>
            <a:off x="2576052" y="2639961"/>
            <a:ext cx="141092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FA0196-50B7-798E-A490-41831D5A39B9}"/>
              </a:ext>
            </a:extLst>
          </p:cNvPr>
          <p:cNvSpPr txBox="1"/>
          <p:nvPr/>
        </p:nvSpPr>
        <p:spPr>
          <a:xfrm>
            <a:off x="1580536" y="2455295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7EC04C-5CA5-7117-EA06-9CAB5AE89F93}"/>
              </a:ext>
            </a:extLst>
          </p:cNvPr>
          <p:cNvSpPr txBox="1"/>
          <p:nvPr/>
        </p:nvSpPr>
        <p:spPr>
          <a:xfrm>
            <a:off x="1620942" y="3949841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50DFD5-C07A-0CB0-FD3D-8E985A1967AA}"/>
              </a:ext>
            </a:extLst>
          </p:cNvPr>
          <p:cNvSpPr txBox="1"/>
          <p:nvPr/>
        </p:nvSpPr>
        <p:spPr>
          <a:xfrm>
            <a:off x="3011770" y="2270629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29F074-4B25-3856-BACC-5EF5F163BE8E}"/>
              </a:ext>
            </a:extLst>
          </p:cNvPr>
          <p:cNvSpPr txBox="1"/>
          <p:nvPr/>
        </p:nvSpPr>
        <p:spPr>
          <a:xfrm>
            <a:off x="3200409" y="2868143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CF372C-60B7-9619-AD97-1FB4C7F37B33}"/>
              </a:ext>
            </a:extLst>
          </p:cNvPr>
          <p:cNvSpPr txBox="1"/>
          <p:nvPr/>
        </p:nvSpPr>
        <p:spPr>
          <a:xfrm>
            <a:off x="2506665" y="2878081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73BDF5-6130-E25F-C0E9-7D638A09FF0C}"/>
              </a:ext>
            </a:extLst>
          </p:cNvPr>
          <p:cNvSpPr txBox="1"/>
          <p:nvPr/>
        </p:nvSpPr>
        <p:spPr>
          <a:xfrm>
            <a:off x="3030173" y="3865136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2284DD-741B-0DEE-E1DC-566234074AB2}"/>
              </a:ext>
            </a:extLst>
          </p:cNvPr>
          <p:cNvSpPr txBox="1"/>
          <p:nvPr/>
        </p:nvSpPr>
        <p:spPr>
          <a:xfrm>
            <a:off x="4139380" y="2017137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C5F5DD-AE01-D52D-32A1-E87E01526627}"/>
              </a:ext>
            </a:extLst>
          </p:cNvPr>
          <p:cNvSpPr txBox="1"/>
          <p:nvPr/>
        </p:nvSpPr>
        <p:spPr>
          <a:xfrm>
            <a:off x="4277032" y="4453029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AA39FC-EAB1-EE7F-D580-0AAF6F49D70A}"/>
              </a:ext>
            </a:extLst>
          </p:cNvPr>
          <p:cNvSpPr txBox="1"/>
          <p:nvPr/>
        </p:nvSpPr>
        <p:spPr>
          <a:xfrm>
            <a:off x="6773090" y="2865170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y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803489C-C039-43F9-1A65-83AD95BED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583610"/>
              </p:ext>
            </p:extLst>
          </p:nvPr>
        </p:nvGraphicFramePr>
        <p:xfrm>
          <a:off x="8004098" y="2094133"/>
          <a:ext cx="333313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84">
                  <a:extLst>
                    <a:ext uri="{9D8B030D-6E8A-4147-A177-3AD203B41FA5}">
                      <a16:colId xmlns:a16="http://schemas.microsoft.com/office/drawing/2014/main" val="2599123585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722385354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2323817414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224683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1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43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46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11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54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27131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2B5B3A2C-336B-37A9-8D87-C9E9E2C07849}"/>
              </a:ext>
            </a:extLst>
          </p:cNvPr>
          <p:cNvSpPr/>
          <p:nvPr/>
        </p:nvSpPr>
        <p:spPr>
          <a:xfrm>
            <a:off x="9655098" y="1975939"/>
            <a:ext cx="764708" cy="2542949"/>
          </a:xfrm>
          <a:prstGeom prst="rect">
            <a:avLst/>
          </a:prstGeom>
          <a:noFill/>
          <a:ln w="317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F1E53C4-43A1-2186-DEBD-DBBC4243E286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2576052" y="2639961"/>
            <a:ext cx="1495882" cy="135148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7B9F684-3C19-4B43-F47B-D344F0C9948E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2491098" y="2831153"/>
            <a:ext cx="1580836" cy="116029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A3B223-983E-02CB-57EA-78F94D306C19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576052" y="4182642"/>
            <a:ext cx="141092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A0EBAE6-315F-850D-7933-DEBDEB0515A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69002" y="2598352"/>
            <a:ext cx="1469384" cy="49443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6829F7-B00A-717A-2272-99AC455A7A60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567084" y="3475166"/>
            <a:ext cx="1471302" cy="70747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98B219-C220-BD41-0CA7-016B42D12A98}"/>
              </a:ext>
            </a:extLst>
          </p:cNvPr>
          <p:cNvCxnSpPr>
            <a:stCxn id="9" idx="6"/>
          </p:cNvCxnSpPr>
          <p:nvPr/>
        </p:nvCxnSpPr>
        <p:spPr>
          <a:xfrm>
            <a:off x="6533536" y="3283974"/>
            <a:ext cx="984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677FF2-509A-5F77-C9AA-E116AD93E4C2}"/>
                  </a:ext>
                </a:extLst>
              </p:cNvPr>
              <p:cNvSpPr txBox="1"/>
              <p:nvPr/>
            </p:nvSpPr>
            <p:spPr>
              <a:xfrm>
                <a:off x="2866104" y="4859040"/>
                <a:ext cx="35514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rgbClr val="FF0000"/>
                    </a:solidFill>
                  </a:rPr>
                  <a:t>v1 =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v2 =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E677FF2-509A-5F77-C9AA-E116AD93E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104" y="4859040"/>
                <a:ext cx="3551423" cy="1477328"/>
              </a:xfrm>
              <a:prstGeom prst="rect">
                <a:avLst/>
              </a:prstGeom>
              <a:blipFill>
                <a:blip r:embed="rId2"/>
                <a:stretch>
                  <a:fillRect l="-1372" t="-16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501EEC6-E1CA-58D7-20FD-A1AD7A7B7B8E}"/>
                  </a:ext>
                </a:extLst>
              </p:cNvPr>
              <p:cNvSpPr txBox="1"/>
              <p:nvPr/>
            </p:nvSpPr>
            <p:spPr>
              <a:xfrm>
                <a:off x="9595464" y="4518888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IN" sz="2000" b="1" dirty="0"/>
                  <a:t>1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501EEC6-E1CA-58D7-20FD-A1AD7A7B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464" y="4518888"/>
                <a:ext cx="1016000" cy="400110"/>
              </a:xfrm>
              <a:prstGeom prst="rect">
                <a:avLst/>
              </a:prstGeom>
              <a:blipFill>
                <a:blip r:embed="rId3"/>
                <a:stretch>
                  <a:fillRect l="-1796" t="-6061" b="-2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31B2477-C295-2FE1-177A-5239081CC2FB}"/>
                  </a:ext>
                </a:extLst>
              </p:cNvPr>
              <p:cNvSpPr txBox="1"/>
              <p:nvPr/>
            </p:nvSpPr>
            <p:spPr>
              <a:xfrm>
                <a:off x="10497824" y="4496601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I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31B2477-C295-2FE1-177A-5239081CC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824" y="4496601"/>
                <a:ext cx="1016000" cy="400110"/>
              </a:xfrm>
              <a:prstGeom prst="rect">
                <a:avLst/>
              </a:prstGeom>
              <a:blipFill>
                <a:blip r:embed="rId4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E3268-4FAF-E83F-A1A0-C8FC2A46B45B}"/>
                  </a:ext>
                </a:extLst>
              </p:cNvPr>
              <p:cNvSpPr txBox="1"/>
              <p:nvPr/>
            </p:nvSpPr>
            <p:spPr>
              <a:xfrm>
                <a:off x="4625979" y="1952536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1E3268-4FAF-E83F-A1A0-C8FC2A46B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979" y="1952536"/>
                <a:ext cx="101600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02885-0081-16A5-8D06-5D74CF441927}"/>
                  </a:ext>
                </a:extLst>
              </p:cNvPr>
              <p:cNvSpPr txBox="1"/>
              <p:nvPr/>
            </p:nvSpPr>
            <p:spPr>
              <a:xfrm>
                <a:off x="4930748" y="4368962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02885-0081-16A5-8D06-5D74CF441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748" y="4368962"/>
                <a:ext cx="1016000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8DF67C-42B3-A2C3-AAAD-3CCE2366A536}"/>
              </a:ext>
            </a:extLst>
          </p:cNvPr>
          <p:cNvCxnSpPr>
            <a:cxnSpLocks/>
          </p:cNvCxnSpPr>
          <p:nvPr/>
        </p:nvCxnSpPr>
        <p:spPr>
          <a:xfrm>
            <a:off x="4561598" y="4272610"/>
            <a:ext cx="470305" cy="2105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9E50DD-58DD-1BE1-338A-72E47E5860E8}"/>
              </a:ext>
            </a:extLst>
          </p:cNvPr>
          <p:cNvCxnSpPr>
            <a:cxnSpLocks/>
          </p:cNvCxnSpPr>
          <p:nvPr/>
        </p:nvCxnSpPr>
        <p:spPr>
          <a:xfrm flipV="1">
            <a:off x="4606055" y="2311206"/>
            <a:ext cx="296703" cy="1489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3CD7F0-4CBA-744E-0674-0B13AF9AA0ED}"/>
                  </a:ext>
                </a:extLst>
              </p:cNvPr>
              <p:cNvSpPr txBox="1"/>
              <p:nvPr/>
            </p:nvSpPr>
            <p:spPr>
              <a:xfrm>
                <a:off x="6171790" y="4995570"/>
                <a:ext cx="45297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𝒂𝒓𝒆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𝒍𝒆𝒂𝒓𝒏𝒂𝒃𝒍𝒆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𝒑𝒂𝒓𝒂𝒎𝒆𝒕𝒆𝒓𝒔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b="1" i="1" dirty="0">
                  <a:solidFill>
                    <a:schemeClr val="accent4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𝒇𝒐𝒓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𝒔𝒄𝒂𝒍𝒊𝒏𝒈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𝒂𝒏𝒅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𝒔𝒉𝒊𝒇𝒕𝒊𝒏𝒈</m:t>
                      </m:r>
                      <m:r>
                        <a:rPr lang="en-IN" b="1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b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23CD7F0-4CBA-744E-0674-0B13AF9AA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790" y="4995570"/>
                <a:ext cx="4529705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07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9F90-FA59-6E08-F97E-4E17346D4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21525-5BED-03EE-C452-CDB3A87A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Batch Normalization: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845555-9D3B-C602-31D1-249F87AF8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sz="2400" dirty="0"/>
                  <a:t>Normalizing v1 as [(</a:t>
                </a:r>
                <a:r>
                  <a:rPr lang="en-IN" sz="2400" b="1" dirty="0"/>
                  <a:t>v1 -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</m:oMath>
                </a14:m>
                <a:r>
                  <a:rPr lang="en-IN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IN" sz="2400" b="1" dirty="0"/>
                  <a:t>1]* 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I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….</m:t>
                    </m:r>
                  </m:oMath>
                </a14:m>
                <a:endParaRPr lang="en-IN" sz="2400" b="1" dirty="0"/>
              </a:p>
              <a:p>
                <a:endParaRPr lang="en-IN" sz="2400" b="1" dirty="0"/>
              </a:p>
              <a:p>
                <a:endParaRPr lang="en-IN" sz="2400" b="1" dirty="0"/>
              </a:p>
              <a:p>
                <a:endParaRPr lang="en-IN" sz="2400" b="1" dirty="0"/>
              </a:p>
              <a:p>
                <a:pPr marL="0" indent="0">
                  <a:buNone/>
                </a:pPr>
                <a:endParaRPr lang="en-IN" sz="2400" b="1" dirty="0"/>
              </a:p>
              <a:p>
                <a:endParaRPr lang="en-IN" sz="2400" b="1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pPr marL="0" indent="0">
                  <a:buNone/>
                </a:pPr>
                <a:endParaRPr lang="en-I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845555-9D3B-C602-31D1-249F87AF8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370E8-8D00-06F8-89EF-7B177F68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160294-9563-3DFC-88E3-B140191781DA}"/>
              </a:ext>
            </a:extLst>
          </p:cNvPr>
          <p:cNvSpPr/>
          <p:nvPr/>
        </p:nvSpPr>
        <p:spPr>
          <a:xfrm>
            <a:off x="1995948" y="2369574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FEFCCD-31B4-76A6-98D1-48986BD3AB2B}"/>
              </a:ext>
            </a:extLst>
          </p:cNvPr>
          <p:cNvSpPr/>
          <p:nvPr/>
        </p:nvSpPr>
        <p:spPr>
          <a:xfrm>
            <a:off x="1995948" y="3912255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5CA477-E263-1693-E693-E3ABA4AE6BB1}"/>
              </a:ext>
            </a:extLst>
          </p:cNvPr>
          <p:cNvSpPr/>
          <p:nvPr/>
        </p:nvSpPr>
        <p:spPr>
          <a:xfrm>
            <a:off x="3986980" y="2369574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2AE75D-2604-149D-6B63-F9163596657D}"/>
              </a:ext>
            </a:extLst>
          </p:cNvPr>
          <p:cNvSpPr/>
          <p:nvPr/>
        </p:nvSpPr>
        <p:spPr>
          <a:xfrm>
            <a:off x="3986980" y="3912255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73A63E-2BF1-4303-27E2-711CE3E08EDA}"/>
              </a:ext>
            </a:extLst>
          </p:cNvPr>
          <p:cNvSpPr/>
          <p:nvPr/>
        </p:nvSpPr>
        <p:spPr>
          <a:xfrm>
            <a:off x="5953432" y="3013587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B13BB9-77E4-6005-18B8-7D82F19C60D6}"/>
              </a:ext>
            </a:extLst>
          </p:cNvPr>
          <p:cNvCxnSpPr>
            <a:endCxn id="7" idx="2"/>
          </p:cNvCxnSpPr>
          <p:nvPr/>
        </p:nvCxnSpPr>
        <p:spPr>
          <a:xfrm>
            <a:off x="2576052" y="2639961"/>
            <a:ext cx="141092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82AA3E-35DA-5EBE-C95A-C3A3945D55A3}"/>
              </a:ext>
            </a:extLst>
          </p:cNvPr>
          <p:cNvSpPr txBox="1"/>
          <p:nvPr/>
        </p:nvSpPr>
        <p:spPr>
          <a:xfrm>
            <a:off x="1580536" y="2455295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C4709C-583A-02CA-4AA9-3DE958C6542D}"/>
              </a:ext>
            </a:extLst>
          </p:cNvPr>
          <p:cNvSpPr txBox="1"/>
          <p:nvPr/>
        </p:nvSpPr>
        <p:spPr>
          <a:xfrm>
            <a:off x="1620942" y="3949841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357D74-1DD5-00EE-D0EF-9BD11BE5CAA3}"/>
              </a:ext>
            </a:extLst>
          </p:cNvPr>
          <p:cNvSpPr txBox="1"/>
          <p:nvPr/>
        </p:nvSpPr>
        <p:spPr>
          <a:xfrm>
            <a:off x="3011770" y="2270629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D2F29-3639-4244-93D7-F13366844281}"/>
              </a:ext>
            </a:extLst>
          </p:cNvPr>
          <p:cNvSpPr txBox="1"/>
          <p:nvPr/>
        </p:nvSpPr>
        <p:spPr>
          <a:xfrm>
            <a:off x="3210348" y="2858204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6C6AEC-B71F-D35E-98B6-B54A1121B102}"/>
              </a:ext>
            </a:extLst>
          </p:cNvPr>
          <p:cNvSpPr txBox="1"/>
          <p:nvPr/>
        </p:nvSpPr>
        <p:spPr>
          <a:xfrm>
            <a:off x="2546235" y="2894531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6E9EFA-D69C-D793-5146-589FBE72167A}"/>
              </a:ext>
            </a:extLst>
          </p:cNvPr>
          <p:cNvSpPr txBox="1"/>
          <p:nvPr/>
        </p:nvSpPr>
        <p:spPr>
          <a:xfrm>
            <a:off x="3059990" y="3825380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F4087A-D1A0-18E3-C0C9-78C977BB8BEA}"/>
              </a:ext>
            </a:extLst>
          </p:cNvPr>
          <p:cNvSpPr txBox="1"/>
          <p:nvPr/>
        </p:nvSpPr>
        <p:spPr>
          <a:xfrm>
            <a:off x="4139380" y="2017137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AD6B9D-9393-E6F5-490E-43DC6F64013C}"/>
              </a:ext>
            </a:extLst>
          </p:cNvPr>
          <p:cNvSpPr txBox="1"/>
          <p:nvPr/>
        </p:nvSpPr>
        <p:spPr>
          <a:xfrm>
            <a:off x="4277032" y="4453029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ED6EEE-2F5F-3F6A-6DE6-220F901DF502}"/>
              </a:ext>
            </a:extLst>
          </p:cNvPr>
          <p:cNvSpPr txBox="1"/>
          <p:nvPr/>
        </p:nvSpPr>
        <p:spPr>
          <a:xfrm>
            <a:off x="6773090" y="2865170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y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35F44242-1511-EB0E-11BC-B77B2EEEC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44555"/>
              </p:ext>
            </p:extLst>
          </p:nvPr>
        </p:nvGraphicFramePr>
        <p:xfrm>
          <a:off x="8004098" y="2094133"/>
          <a:ext cx="333313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84">
                  <a:extLst>
                    <a:ext uri="{9D8B030D-6E8A-4147-A177-3AD203B41FA5}">
                      <a16:colId xmlns:a16="http://schemas.microsoft.com/office/drawing/2014/main" val="2599123585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722385354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2323817414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224683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1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43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46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11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54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27131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58BF4EB9-DEF1-3EC8-56D9-8AAC8447BDB8}"/>
              </a:ext>
            </a:extLst>
          </p:cNvPr>
          <p:cNvSpPr/>
          <p:nvPr/>
        </p:nvSpPr>
        <p:spPr>
          <a:xfrm>
            <a:off x="9694854" y="1975939"/>
            <a:ext cx="764708" cy="2542949"/>
          </a:xfrm>
          <a:prstGeom prst="rect">
            <a:avLst/>
          </a:prstGeom>
          <a:noFill/>
          <a:ln w="317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895E53-760D-7AAA-1595-A4AE750B8C12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2576052" y="2639961"/>
            <a:ext cx="1495882" cy="135148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CDDD83-EA4D-46DB-6CD1-27F853D020BC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2491098" y="2831153"/>
            <a:ext cx="1580836" cy="116029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B63AB0D-5DB3-E088-1EF2-43C52EB64A9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576052" y="4182642"/>
            <a:ext cx="141092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C57265-45C6-0B84-9791-C5FF433A7B1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69002" y="2598352"/>
            <a:ext cx="1469384" cy="49443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F1EA7F-DD70-91EA-473C-9DDB93227D4C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567084" y="3475166"/>
            <a:ext cx="1471302" cy="70747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E8F60AC-0CCF-4D0F-55D6-24F2A0244F7E}"/>
              </a:ext>
            </a:extLst>
          </p:cNvPr>
          <p:cNvCxnSpPr>
            <a:stCxn id="9" idx="6"/>
          </p:cNvCxnSpPr>
          <p:nvPr/>
        </p:nvCxnSpPr>
        <p:spPr>
          <a:xfrm>
            <a:off x="6533536" y="3283974"/>
            <a:ext cx="984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0ACBE1E-50E0-1EAF-1632-60C824EDD5A2}"/>
                  </a:ext>
                </a:extLst>
              </p:cNvPr>
              <p:cNvSpPr txBox="1"/>
              <p:nvPr/>
            </p:nvSpPr>
            <p:spPr>
              <a:xfrm>
                <a:off x="2866104" y="4859040"/>
                <a:ext cx="35514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rgbClr val="FF0000"/>
                    </a:solidFill>
                  </a:rPr>
                  <a:t>v1 =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v2 =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. 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0ACBE1E-50E0-1EAF-1632-60C824EDD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104" y="4859040"/>
                <a:ext cx="3551423" cy="1477328"/>
              </a:xfrm>
              <a:prstGeom prst="rect">
                <a:avLst/>
              </a:prstGeom>
              <a:blipFill>
                <a:blip r:embed="rId3"/>
                <a:stretch>
                  <a:fillRect l="-1372" t="-16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4241EB-035B-5857-B767-FB28449D2B5A}"/>
                  </a:ext>
                </a:extLst>
              </p:cNvPr>
              <p:cNvSpPr txBox="1"/>
              <p:nvPr/>
            </p:nvSpPr>
            <p:spPr>
              <a:xfrm>
                <a:off x="9595464" y="4518888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IN" sz="2000" b="1" dirty="0"/>
                  <a:t>1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E4241EB-035B-5857-B767-FB28449D2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464" y="4518888"/>
                <a:ext cx="1016000" cy="400110"/>
              </a:xfrm>
              <a:prstGeom prst="rect">
                <a:avLst/>
              </a:prstGeom>
              <a:blipFill>
                <a:blip r:embed="rId4"/>
                <a:stretch>
                  <a:fillRect l="-1796" t="-6061" b="-2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9DAE78-43AC-9344-E3C6-3988387C2E5D}"/>
                  </a:ext>
                </a:extLst>
              </p:cNvPr>
              <p:cNvSpPr txBox="1"/>
              <p:nvPr/>
            </p:nvSpPr>
            <p:spPr>
              <a:xfrm>
                <a:off x="10497824" y="4496601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I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29DAE78-43AC-9344-E3C6-3988387C2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824" y="4496601"/>
                <a:ext cx="1016000" cy="400110"/>
              </a:xfrm>
              <a:prstGeom prst="rect">
                <a:avLst/>
              </a:prstGeom>
              <a:blipFill>
                <a:blip r:embed="rId5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351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DEDFF-3F43-E5CA-032A-A1E6B33EB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Why not use batch normalization in Transformers?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85222-33CB-B207-5965-D47B3279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Batch normalization does not works well with </a:t>
            </a:r>
            <a:r>
              <a:rPr lang="en-IN" b="1" dirty="0">
                <a:solidFill>
                  <a:srgbClr val="FF0000"/>
                </a:solidFill>
              </a:rPr>
              <a:t>sequential data!</a:t>
            </a:r>
          </a:p>
          <a:p>
            <a:r>
              <a:rPr lang="en-IN" dirty="0"/>
              <a:t>Consider a sentence for sentiment analysis:-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We take embedding dimension=3 and batch size=2.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65EB7-49FD-A04E-13AE-E5BC6907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C89CD2-4E25-551C-1FCE-C134E37F0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95230"/>
              </p:ext>
            </p:extLst>
          </p:nvPr>
        </p:nvGraphicFramePr>
        <p:xfrm>
          <a:off x="2942645" y="3191187"/>
          <a:ext cx="6101964" cy="224441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50982">
                  <a:extLst>
                    <a:ext uri="{9D8B030D-6E8A-4147-A177-3AD203B41FA5}">
                      <a16:colId xmlns:a16="http://schemas.microsoft.com/office/drawing/2014/main" val="1015022125"/>
                    </a:ext>
                  </a:extLst>
                </a:gridCol>
                <a:gridCol w="3050982">
                  <a:extLst>
                    <a:ext uri="{9D8B030D-6E8A-4147-A177-3AD203B41FA5}">
                      <a16:colId xmlns:a16="http://schemas.microsoft.com/office/drawing/2014/main" val="3518261434"/>
                    </a:ext>
                  </a:extLst>
                </a:gridCol>
              </a:tblGrid>
              <a:tr h="448883"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             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049528"/>
                  </a:ext>
                </a:extLst>
              </a:tr>
              <a:tr h="448883">
                <a:tc>
                  <a:txBody>
                    <a:bodyPr/>
                    <a:lstStyle/>
                    <a:p>
                      <a:r>
                        <a:rPr lang="en-IN" dirty="0"/>
                        <a:t>Hi Groot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709632"/>
                  </a:ext>
                </a:extLst>
              </a:tr>
              <a:tr h="448883">
                <a:tc>
                  <a:txBody>
                    <a:bodyPr/>
                    <a:lstStyle/>
                    <a:p>
                      <a:r>
                        <a:rPr lang="en-IN" dirty="0"/>
                        <a:t>How’s it going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433145"/>
                  </a:ext>
                </a:extLst>
              </a:tr>
              <a:tr h="448883">
                <a:tc>
                  <a:txBody>
                    <a:bodyPr/>
                    <a:lstStyle/>
                    <a:p>
                      <a:r>
                        <a:rPr lang="en-IN" dirty="0"/>
                        <a:t>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780579"/>
                  </a:ext>
                </a:extLst>
              </a:tr>
              <a:tr h="448883">
                <a:tc>
                  <a:txBody>
                    <a:bodyPr/>
                    <a:lstStyle/>
                    <a:p>
                      <a:r>
                        <a:rPr lang="en-IN" dirty="0"/>
                        <a:t>A lovely morning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32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755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E76F1-2B50-F8A0-1C45-BE09E535C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8D9A-8477-1C0F-9C39-EE405369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Why not use batch normalization in transformers?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6A237-F6BE-4018-E36D-0F6C00A87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Each word in these sentences is represented by an embedding vector:-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In self-attention, we need to ensure  that the </a:t>
            </a:r>
            <a:r>
              <a:rPr lang="en-IN" dirty="0">
                <a:solidFill>
                  <a:srgbClr val="C00000"/>
                </a:solidFill>
              </a:rPr>
              <a:t>number of tokens in each sentence is equal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28D12-CE79-8AA4-98F6-6AE7CA9F1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23713C-00A0-99D5-65BF-D8DB68DF26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184851"/>
              </p:ext>
            </p:extLst>
          </p:nvPr>
        </p:nvGraphicFramePr>
        <p:xfrm>
          <a:off x="1310639" y="2751666"/>
          <a:ext cx="298306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355">
                  <a:extLst>
                    <a:ext uri="{9D8B030D-6E8A-4147-A177-3AD203B41FA5}">
                      <a16:colId xmlns:a16="http://schemas.microsoft.com/office/drawing/2014/main" val="2514923645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3868336357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2786279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      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0.4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0.3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5717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06B8D71-BEE4-916B-6A42-F2BE52513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96359"/>
              </p:ext>
            </p:extLst>
          </p:nvPr>
        </p:nvGraphicFramePr>
        <p:xfrm>
          <a:off x="4915233" y="2751666"/>
          <a:ext cx="298306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355">
                  <a:extLst>
                    <a:ext uri="{9D8B030D-6E8A-4147-A177-3AD203B41FA5}">
                      <a16:colId xmlns:a16="http://schemas.microsoft.com/office/drawing/2014/main" val="2514923645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3868336357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2786279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      0.4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0.3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5717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03EA67F-6763-C1E5-956E-336CD3D58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396400"/>
              </p:ext>
            </p:extLst>
          </p:nvPr>
        </p:nvGraphicFramePr>
        <p:xfrm>
          <a:off x="1310638" y="4208795"/>
          <a:ext cx="298306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355">
                  <a:extLst>
                    <a:ext uri="{9D8B030D-6E8A-4147-A177-3AD203B41FA5}">
                      <a16:colId xmlns:a16="http://schemas.microsoft.com/office/drawing/2014/main" val="2514923645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3868336357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2786279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      0.3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0.6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0.2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5717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9DC497-A97F-B953-1D3F-0AEA37784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371451"/>
              </p:ext>
            </p:extLst>
          </p:nvPr>
        </p:nvGraphicFramePr>
        <p:xfrm>
          <a:off x="4915232" y="4159100"/>
          <a:ext cx="298306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355">
                  <a:extLst>
                    <a:ext uri="{9D8B030D-6E8A-4147-A177-3AD203B41FA5}">
                      <a16:colId xmlns:a16="http://schemas.microsoft.com/office/drawing/2014/main" val="2514923645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3868336357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2786279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      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0.9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0.3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5717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28DB2BB-7650-FC44-C4E0-F12890F14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539518"/>
              </p:ext>
            </p:extLst>
          </p:nvPr>
        </p:nvGraphicFramePr>
        <p:xfrm>
          <a:off x="8605963" y="4159100"/>
          <a:ext cx="298306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355">
                  <a:extLst>
                    <a:ext uri="{9D8B030D-6E8A-4147-A177-3AD203B41FA5}">
                      <a16:colId xmlns:a16="http://schemas.microsoft.com/office/drawing/2014/main" val="2514923645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3868336357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2786279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      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0.5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0.4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5717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A4288D5-0E23-839B-F338-A9C19C833117}"/>
              </a:ext>
            </a:extLst>
          </p:cNvPr>
          <p:cNvSpPr txBox="1"/>
          <p:nvPr/>
        </p:nvSpPr>
        <p:spPr>
          <a:xfrm>
            <a:off x="2584174" y="3126435"/>
            <a:ext cx="187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70D44-D08C-12B3-2A5D-3662F14F3F96}"/>
              </a:ext>
            </a:extLst>
          </p:cNvPr>
          <p:cNvSpPr txBox="1"/>
          <p:nvPr/>
        </p:nvSpPr>
        <p:spPr>
          <a:xfrm>
            <a:off x="5736205" y="3126435"/>
            <a:ext cx="1266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Groot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A11454-8932-C2D0-1EF7-96FEC44D1E99}"/>
              </a:ext>
            </a:extLst>
          </p:cNvPr>
          <p:cNvSpPr txBox="1"/>
          <p:nvPr/>
        </p:nvSpPr>
        <p:spPr>
          <a:xfrm>
            <a:off x="2367499" y="4606010"/>
            <a:ext cx="1266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How’s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0D9F67-2540-33CD-7BE8-0282E59EA5AD}"/>
              </a:ext>
            </a:extLst>
          </p:cNvPr>
          <p:cNvSpPr txBox="1"/>
          <p:nvPr/>
        </p:nvSpPr>
        <p:spPr>
          <a:xfrm>
            <a:off x="5946584" y="4515282"/>
            <a:ext cx="1266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40FF5E-785B-74EF-803C-4AD216503425}"/>
              </a:ext>
            </a:extLst>
          </p:cNvPr>
          <p:cNvSpPr txBox="1"/>
          <p:nvPr/>
        </p:nvSpPr>
        <p:spPr>
          <a:xfrm>
            <a:off x="9824501" y="4579635"/>
            <a:ext cx="1266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going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B0320F6-23A9-F012-17E9-002D350F5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724585"/>
              </p:ext>
            </p:extLst>
          </p:nvPr>
        </p:nvGraphicFramePr>
        <p:xfrm>
          <a:off x="8605302" y="2751666"/>
          <a:ext cx="2983065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4355">
                  <a:extLst>
                    <a:ext uri="{9D8B030D-6E8A-4147-A177-3AD203B41FA5}">
                      <a16:colId xmlns:a16="http://schemas.microsoft.com/office/drawing/2014/main" val="2514923645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3868336357"/>
                    </a:ext>
                  </a:extLst>
                </a:gridCol>
                <a:gridCol w="994355">
                  <a:extLst>
                    <a:ext uri="{9D8B030D-6E8A-4147-A177-3AD203B41FA5}">
                      <a16:colId xmlns:a16="http://schemas.microsoft.com/office/drawing/2014/main" val="2786279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       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 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45717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BBA5FD6-0C91-470F-BA8C-1EEF771EB529}"/>
              </a:ext>
            </a:extLst>
          </p:cNvPr>
          <p:cNvSpPr txBox="1"/>
          <p:nvPr/>
        </p:nvSpPr>
        <p:spPr>
          <a:xfrm>
            <a:off x="9114182" y="3167390"/>
            <a:ext cx="2136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&lt;padding&gt;</a:t>
            </a:r>
          </a:p>
        </p:txBody>
      </p:sp>
    </p:spTree>
    <p:extLst>
      <p:ext uri="{BB962C8B-B14F-4D97-AF65-F5344CB8AC3E}">
        <p14:creationId xmlns:p14="http://schemas.microsoft.com/office/powerpoint/2010/main" val="2517651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813C1-661E-BB07-BED2-E5E335C0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2BFF1-052E-0C07-FBA6-FD9627571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Why not use batch normalization in transformers?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54B1-FC3F-58B0-4A40-7C4A45128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We get contextual embeddings after passing through the self-attention block.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D86B5-3339-0CF1-DCD5-984B3662C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19CA2-9B4F-C372-4414-911B87E45AB7}"/>
              </a:ext>
            </a:extLst>
          </p:cNvPr>
          <p:cNvSpPr/>
          <p:nvPr/>
        </p:nvSpPr>
        <p:spPr>
          <a:xfrm>
            <a:off x="3000952" y="3810880"/>
            <a:ext cx="5933661" cy="795130"/>
          </a:xfrm>
          <a:prstGeom prst="rect">
            <a:avLst/>
          </a:prstGeom>
          <a:ln w="47625" cmpd="thinThick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Self Attention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4BA68F-24A7-71CD-B64D-65A6042E1920}"/>
              </a:ext>
            </a:extLst>
          </p:cNvPr>
          <p:cNvGraphicFramePr>
            <a:graphicFrameLocks noGrp="1"/>
          </p:cNvGraphicFramePr>
          <p:nvPr/>
        </p:nvGraphicFramePr>
        <p:xfrm>
          <a:off x="3680801" y="2047803"/>
          <a:ext cx="209715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052">
                  <a:extLst>
                    <a:ext uri="{9D8B030D-6E8A-4147-A177-3AD203B41FA5}">
                      <a16:colId xmlns:a16="http://schemas.microsoft.com/office/drawing/2014/main" val="1556197866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62832101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1243500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6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9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69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7A4C41-CBAE-2BC2-C546-5E4A91C5053D}"/>
              </a:ext>
            </a:extLst>
          </p:cNvPr>
          <p:cNvGraphicFramePr>
            <a:graphicFrameLocks noGrp="1"/>
          </p:cNvGraphicFramePr>
          <p:nvPr/>
        </p:nvGraphicFramePr>
        <p:xfrm>
          <a:off x="6414045" y="2047803"/>
          <a:ext cx="209715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052">
                  <a:extLst>
                    <a:ext uri="{9D8B030D-6E8A-4147-A177-3AD203B41FA5}">
                      <a16:colId xmlns:a16="http://schemas.microsoft.com/office/drawing/2014/main" val="1556197866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62832101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1243500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6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9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6921"/>
                  </a:ext>
                </a:extLst>
              </a:tr>
            </a:tbl>
          </a:graphicData>
        </a:graphic>
      </p:graphicFrame>
      <p:sp>
        <p:nvSpPr>
          <p:cNvPr id="13" name="Arrow: Up 12">
            <a:extLst>
              <a:ext uri="{FF2B5EF4-FFF2-40B4-BE49-F238E27FC236}">
                <a16:creationId xmlns:a16="http://schemas.microsoft.com/office/drawing/2014/main" id="{F9297218-BA93-9997-5FE8-B70F6EFEC026}"/>
              </a:ext>
            </a:extLst>
          </p:cNvPr>
          <p:cNvSpPr/>
          <p:nvPr/>
        </p:nvSpPr>
        <p:spPr>
          <a:xfrm>
            <a:off x="4539712" y="3273524"/>
            <a:ext cx="379334" cy="467461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90AB2F0C-0BCE-FA8A-93D3-B7D09C9436DE}"/>
              </a:ext>
            </a:extLst>
          </p:cNvPr>
          <p:cNvSpPr/>
          <p:nvPr/>
        </p:nvSpPr>
        <p:spPr>
          <a:xfrm>
            <a:off x="7346684" y="3230217"/>
            <a:ext cx="379334" cy="467461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8A7E7291-CABB-8087-CEDB-E34815B24549}"/>
              </a:ext>
            </a:extLst>
          </p:cNvPr>
          <p:cNvSpPr/>
          <p:nvPr/>
        </p:nvSpPr>
        <p:spPr>
          <a:xfrm>
            <a:off x="4539712" y="4719211"/>
            <a:ext cx="379334" cy="467461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050EC08D-09EB-BB41-D959-B599083127EF}"/>
              </a:ext>
            </a:extLst>
          </p:cNvPr>
          <p:cNvSpPr/>
          <p:nvPr/>
        </p:nvSpPr>
        <p:spPr>
          <a:xfrm>
            <a:off x="7412927" y="4719212"/>
            <a:ext cx="379334" cy="467461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62C0A119-502F-1A31-9D5C-6232D76E1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56899"/>
              </p:ext>
            </p:extLst>
          </p:nvPr>
        </p:nvGraphicFramePr>
        <p:xfrm>
          <a:off x="3680801" y="5299873"/>
          <a:ext cx="209715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052">
                  <a:extLst>
                    <a:ext uri="{9D8B030D-6E8A-4147-A177-3AD203B41FA5}">
                      <a16:colId xmlns:a16="http://schemas.microsoft.com/office/drawing/2014/main" val="1556197866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62832101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1243500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6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9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6921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1C22FF56-EA21-8898-7ECE-1745FD5A4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552226"/>
              </p:ext>
            </p:extLst>
          </p:nvPr>
        </p:nvGraphicFramePr>
        <p:xfrm>
          <a:off x="6677440" y="5317663"/>
          <a:ext cx="209715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052">
                  <a:extLst>
                    <a:ext uri="{9D8B030D-6E8A-4147-A177-3AD203B41FA5}">
                      <a16:colId xmlns:a16="http://schemas.microsoft.com/office/drawing/2014/main" val="1556197866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62832101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1243500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6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9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69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1FAEE85-A552-BECA-EF07-9E7D834C6CF1}"/>
              </a:ext>
            </a:extLst>
          </p:cNvPr>
          <p:cNvSpPr txBox="1"/>
          <p:nvPr/>
        </p:nvSpPr>
        <p:spPr>
          <a:xfrm>
            <a:off x="2524539" y="2138639"/>
            <a:ext cx="106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Hi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A33149-E989-19E9-EF3C-FF3CD7BC71A6}"/>
              </a:ext>
            </a:extLst>
          </p:cNvPr>
          <p:cNvSpPr txBox="1"/>
          <p:nvPr/>
        </p:nvSpPr>
        <p:spPr>
          <a:xfrm>
            <a:off x="2279360" y="2463734"/>
            <a:ext cx="155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Groot</a:t>
            </a:r>
          </a:p>
          <a:p>
            <a:r>
              <a:rPr lang="en-IN" dirty="0"/>
              <a:t>  &lt;padding&gt;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9B82E3-8209-433D-AC92-6BAA02F6EEC5}"/>
              </a:ext>
            </a:extLst>
          </p:cNvPr>
          <p:cNvSpPr txBox="1"/>
          <p:nvPr/>
        </p:nvSpPr>
        <p:spPr>
          <a:xfrm>
            <a:off x="8511201" y="2070059"/>
            <a:ext cx="1401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How’s</a:t>
            </a:r>
          </a:p>
          <a:p>
            <a:r>
              <a:rPr lang="en-IN" dirty="0"/>
              <a:t>  it</a:t>
            </a:r>
          </a:p>
          <a:p>
            <a:r>
              <a:rPr lang="en-IN" dirty="0"/>
              <a:t>  going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AD8756-8714-2A51-3C9B-EDDAD37EF801}"/>
              </a:ext>
            </a:extLst>
          </p:cNvPr>
          <p:cNvSpPr txBox="1"/>
          <p:nvPr/>
        </p:nvSpPr>
        <p:spPr>
          <a:xfrm>
            <a:off x="8685950" y="5411522"/>
            <a:ext cx="1401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How’s</a:t>
            </a:r>
          </a:p>
          <a:p>
            <a:r>
              <a:rPr lang="en-IN" dirty="0"/>
              <a:t>  it</a:t>
            </a:r>
          </a:p>
          <a:p>
            <a:r>
              <a:rPr lang="en-IN" dirty="0"/>
              <a:t>  going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80B44-0AA2-653A-A14D-3400FB3D389F}"/>
              </a:ext>
            </a:extLst>
          </p:cNvPr>
          <p:cNvSpPr txBox="1"/>
          <p:nvPr/>
        </p:nvSpPr>
        <p:spPr>
          <a:xfrm>
            <a:off x="2524539" y="5256567"/>
            <a:ext cx="106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Hi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DB0F8-DCDC-AE7C-3CEE-EAA1D9DAB65A}"/>
              </a:ext>
            </a:extLst>
          </p:cNvPr>
          <p:cNvSpPr txBox="1"/>
          <p:nvPr/>
        </p:nvSpPr>
        <p:spPr>
          <a:xfrm>
            <a:off x="2279360" y="5690497"/>
            <a:ext cx="155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Groot</a:t>
            </a:r>
          </a:p>
          <a:p>
            <a:r>
              <a:rPr lang="en-IN" dirty="0"/>
              <a:t>  &lt;padding&gt;</a:t>
            </a:r>
          </a:p>
        </p:txBody>
      </p:sp>
    </p:spTree>
    <p:extLst>
      <p:ext uri="{BB962C8B-B14F-4D97-AF65-F5344CB8AC3E}">
        <p14:creationId xmlns:p14="http://schemas.microsoft.com/office/powerpoint/2010/main" val="1085525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5D657-FEFF-F0EA-9EBE-DD0E39411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B082-C08A-53E2-4EFF-9FB2436B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Why not use batch normalization in transformers?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9F6E-8527-5648-909F-848A4E113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IN" sz="5900" dirty="0"/>
              <a:t>Stacking both contextual embeddings we get:-</a:t>
            </a:r>
          </a:p>
          <a:p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r>
              <a:rPr lang="en-IN" sz="5900" dirty="0"/>
              <a:t>As batch normalization is performed </a:t>
            </a:r>
            <a:r>
              <a:rPr lang="en-IN" sz="5900" dirty="0" err="1"/>
              <a:t>columnwise</a:t>
            </a:r>
            <a:r>
              <a:rPr lang="en-IN" sz="5900" dirty="0"/>
              <a:t>. </a:t>
            </a:r>
            <a:r>
              <a:rPr lang="en-IN" sz="5900" dirty="0">
                <a:solidFill>
                  <a:srgbClr val="FF0000"/>
                </a:solidFill>
              </a:rPr>
              <a:t>A problem arises!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C8202-A66E-07B6-9040-5610F806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4D1300-68FA-0610-1F3B-E2844D0A1BF5}"/>
              </a:ext>
            </a:extLst>
          </p:cNvPr>
          <p:cNvGraphicFramePr>
            <a:graphicFrameLocks noGrp="1"/>
          </p:cNvGraphicFramePr>
          <p:nvPr/>
        </p:nvGraphicFramePr>
        <p:xfrm>
          <a:off x="5257781" y="1859208"/>
          <a:ext cx="209715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052">
                  <a:extLst>
                    <a:ext uri="{9D8B030D-6E8A-4147-A177-3AD203B41FA5}">
                      <a16:colId xmlns:a16="http://schemas.microsoft.com/office/drawing/2014/main" val="1556197866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62832101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1243500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6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9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69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5F1B6D-D12E-3A0C-CEEA-FDA2AFBB99A2}"/>
              </a:ext>
            </a:extLst>
          </p:cNvPr>
          <p:cNvGraphicFramePr>
            <a:graphicFrameLocks noGrp="1"/>
          </p:cNvGraphicFramePr>
          <p:nvPr/>
        </p:nvGraphicFramePr>
        <p:xfrm>
          <a:off x="5257781" y="2956209"/>
          <a:ext cx="209715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052">
                  <a:extLst>
                    <a:ext uri="{9D8B030D-6E8A-4147-A177-3AD203B41FA5}">
                      <a16:colId xmlns:a16="http://schemas.microsoft.com/office/drawing/2014/main" val="1556197866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62832101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1243500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7.5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6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9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69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1192772-5D4C-85A6-C5E3-815B0533BDFF}"/>
              </a:ext>
            </a:extLst>
          </p:cNvPr>
          <p:cNvSpPr txBox="1"/>
          <p:nvPr/>
        </p:nvSpPr>
        <p:spPr>
          <a:xfrm>
            <a:off x="4078371" y="1859208"/>
            <a:ext cx="106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Hi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8903A-395D-8CF6-CE7C-21797CFA31FA}"/>
              </a:ext>
            </a:extLst>
          </p:cNvPr>
          <p:cNvSpPr txBox="1"/>
          <p:nvPr/>
        </p:nvSpPr>
        <p:spPr>
          <a:xfrm>
            <a:off x="3833192" y="2280320"/>
            <a:ext cx="155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Groot</a:t>
            </a:r>
          </a:p>
          <a:p>
            <a:r>
              <a:rPr lang="en-IN" dirty="0"/>
              <a:t>  &lt;padding&gt;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81457-1FA6-2558-8ED5-9B75509D17E2}"/>
              </a:ext>
            </a:extLst>
          </p:cNvPr>
          <p:cNvSpPr txBox="1"/>
          <p:nvPr/>
        </p:nvSpPr>
        <p:spPr>
          <a:xfrm>
            <a:off x="4401366" y="3023508"/>
            <a:ext cx="1401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How’s</a:t>
            </a:r>
          </a:p>
          <a:p>
            <a:r>
              <a:rPr lang="en-IN" dirty="0"/>
              <a:t>  it</a:t>
            </a:r>
          </a:p>
          <a:p>
            <a:r>
              <a:rPr lang="en-IN" dirty="0"/>
              <a:t>  going</a:t>
            </a:r>
          </a:p>
        </p:txBody>
      </p:sp>
    </p:spTree>
    <p:extLst>
      <p:ext uri="{BB962C8B-B14F-4D97-AF65-F5344CB8AC3E}">
        <p14:creationId xmlns:p14="http://schemas.microsoft.com/office/powerpoint/2010/main" val="14347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FC914-D8AB-2B55-1DDA-A9534C3F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7255-4659-FEA7-0C5E-6189267B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Why not use batch normalization in transformers?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DB44C-7414-2B4B-F164-180F8954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sz="8000" dirty="0" err="1"/>
              <a:t>Lets’s</a:t>
            </a:r>
            <a:r>
              <a:rPr lang="en-IN" sz="8000" dirty="0"/>
              <a:t> say  our batch size is 32. </a:t>
            </a:r>
          </a:p>
          <a:p>
            <a:endParaRPr lang="en-IN" sz="8000" dirty="0"/>
          </a:p>
          <a:p>
            <a:pPr marL="0" indent="0">
              <a:buNone/>
            </a:pPr>
            <a:endParaRPr lang="en-IN" sz="8000" b="1" dirty="0"/>
          </a:p>
          <a:p>
            <a:endParaRPr lang="en-IN" sz="8000" dirty="0"/>
          </a:p>
          <a:p>
            <a:endParaRPr lang="en-IN" sz="8000" dirty="0"/>
          </a:p>
          <a:p>
            <a:pPr marL="0" indent="0">
              <a:buNone/>
            </a:pPr>
            <a:endParaRPr lang="en-IN" sz="8000" dirty="0"/>
          </a:p>
          <a:p>
            <a:r>
              <a:rPr lang="en-IN" sz="8000" dirty="0"/>
              <a:t>Longest sentence in these 32 sentences consists of 100 words and remaining sentences consists of 30-35 words.</a:t>
            </a:r>
          </a:p>
          <a:p>
            <a:r>
              <a:rPr lang="en-IN" sz="8000" dirty="0"/>
              <a:t>Padding vectors increases drastically.</a:t>
            </a:r>
          </a:p>
          <a:p>
            <a:r>
              <a:rPr lang="en-IN" sz="8000" dirty="0"/>
              <a:t>We cannot find true mean and standard deviation of such columns where most of it’s values are zero.</a:t>
            </a:r>
          </a:p>
          <a:p>
            <a:pPr marL="0" indent="0">
              <a:buNone/>
            </a:pPr>
            <a:endParaRPr lang="en-IN" sz="8000" dirty="0">
              <a:solidFill>
                <a:srgbClr val="FF0000"/>
              </a:solidFill>
            </a:endParaRPr>
          </a:p>
          <a:p>
            <a:endParaRPr lang="en-IN" sz="8000" dirty="0"/>
          </a:p>
          <a:p>
            <a:endParaRPr lang="en-IN" sz="8000" dirty="0"/>
          </a:p>
          <a:p>
            <a:endParaRPr lang="en-IN" sz="8000" dirty="0"/>
          </a:p>
          <a:p>
            <a:endParaRPr lang="en-IN" sz="8000" dirty="0"/>
          </a:p>
          <a:p>
            <a:endParaRPr lang="en-IN" sz="8000" dirty="0"/>
          </a:p>
          <a:p>
            <a:endParaRPr lang="en-IN" sz="8000" dirty="0"/>
          </a:p>
          <a:p>
            <a:endParaRPr lang="en-IN" sz="8000" dirty="0"/>
          </a:p>
          <a:p>
            <a:pPr marL="0" indent="0">
              <a:buNone/>
            </a:pPr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pPr marL="0" indent="0">
              <a:buNone/>
            </a:pPr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r>
              <a:rPr lang="en-IN" sz="5900" dirty="0"/>
              <a:t>As batch normalization is performed </a:t>
            </a:r>
            <a:r>
              <a:rPr lang="en-IN" sz="5900" dirty="0" err="1"/>
              <a:t>columnwise</a:t>
            </a:r>
            <a:r>
              <a:rPr lang="en-IN" sz="5900" dirty="0"/>
              <a:t>. </a:t>
            </a:r>
            <a:r>
              <a:rPr lang="en-IN" sz="5900" dirty="0">
                <a:solidFill>
                  <a:srgbClr val="FF0000"/>
                </a:solidFill>
              </a:rPr>
              <a:t>A problem arises!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D712B-D1C0-1CC5-217C-36D08F33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BCA47D-8096-902A-0450-C4838D36A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30517"/>
              </p:ext>
            </p:extLst>
          </p:nvPr>
        </p:nvGraphicFramePr>
        <p:xfrm>
          <a:off x="5257781" y="1640550"/>
          <a:ext cx="209715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052">
                  <a:extLst>
                    <a:ext uri="{9D8B030D-6E8A-4147-A177-3AD203B41FA5}">
                      <a16:colId xmlns:a16="http://schemas.microsoft.com/office/drawing/2014/main" val="1556197866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62832101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1243500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6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9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69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377B98C-7CD5-2D96-D2C3-4B0DB9258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842511"/>
              </p:ext>
            </p:extLst>
          </p:nvPr>
        </p:nvGraphicFramePr>
        <p:xfrm>
          <a:off x="5257781" y="2731019"/>
          <a:ext cx="2097156" cy="1119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052">
                  <a:extLst>
                    <a:ext uri="{9D8B030D-6E8A-4147-A177-3AD203B41FA5}">
                      <a16:colId xmlns:a16="http://schemas.microsoft.com/office/drawing/2014/main" val="1556197866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62832101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1243500587"/>
                    </a:ext>
                  </a:extLst>
                </a:gridCol>
              </a:tblGrid>
              <a:tr h="377372">
                <a:tc>
                  <a:txBody>
                    <a:bodyPr/>
                    <a:lstStyle/>
                    <a:p>
                      <a:r>
                        <a:rPr lang="en-IN" dirty="0"/>
                        <a:t>7.5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6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9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69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A6161A8-9FEA-75D4-87FC-D01C964E5383}"/>
              </a:ext>
            </a:extLst>
          </p:cNvPr>
          <p:cNvSpPr txBox="1"/>
          <p:nvPr/>
        </p:nvSpPr>
        <p:spPr>
          <a:xfrm>
            <a:off x="4078371" y="1640550"/>
            <a:ext cx="106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Hi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AE2247-57A5-93B1-3E09-1F08AA180C59}"/>
              </a:ext>
            </a:extLst>
          </p:cNvPr>
          <p:cNvSpPr txBox="1"/>
          <p:nvPr/>
        </p:nvSpPr>
        <p:spPr>
          <a:xfrm>
            <a:off x="3833192" y="2032908"/>
            <a:ext cx="155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Groot</a:t>
            </a:r>
          </a:p>
          <a:p>
            <a:r>
              <a:rPr lang="en-IN" dirty="0"/>
              <a:t>  &lt;padding&gt;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3BBA5D-F402-DCD3-D102-CA233AC32EAA}"/>
              </a:ext>
            </a:extLst>
          </p:cNvPr>
          <p:cNvSpPr txBox="1"/>
          <p:nvPr/>
        </p:nvSpPr>
        <p:spPr>
          <a:xfrm>
            <a:off x="4371549" y="2804850"/>
            <a:ext cx="1401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How’s</a:t>
            </a:r>
          </a:p>
          <a:p>
            <a:r>
              <a:rPr lang="en-IN" dirty="0"/>
              <a:t>  it</a:t>
            </a:r>
          </a:p>
          <a:p>
            <a:r>
              <a:rPr lang="en-IN" dirty="0"/>
              <a:t>  going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BB2EBD-08A7-0767-B2FE-F48A0FC49BFD}"/>
              </a:ext>
            </a:extLst>
          </p:cNvPr>
          <p:cNvSpPr/>
          <p:nvPr/>
        </p:nvSpPr>
        <p:spPr>
          <a:xfrm>
            <a:off x="5968181" y="1541316"/>
            <a:ext cx="691039" cy="2399071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3C5B1B-6775-A1B7-FF6C-2124240722D5}"/>
                  </a:ext>
                </a:extLst>
              </p:cNvPr>
              <p:cNvSpPr txBox="1"/>
              <p:nvPr/>
            </p:nvSpPr>
            <p:spPr>
              <a:xfrm>
                <a:off x="5080000" y="3777248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I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IN" sz="2000" b="1" dirty="0"/>
                  <a:t>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3C5B1B-6775-A1B7-FF6C-21242407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0" y="3777248"/>
                <a:ext cx="1016000" cy="400110"/>
              </a:xfrm>
              <a:prstGeom prst="rect">
                <a:avLst/>
              </a:prstGeom>
              <a:blipFill>
                <a:blip r:embed="rId2"/>
                <a:stretch>
                  <a:fillRect l="-1796" t="-7692" b="-2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2DC7FC-AB70-34B9-A703-ECB080C48BC7}"/>
                  </a:ext>
                </a:extLst>
              </p:cNvPr>
              <p:cNvSpPr txBox="1"/>
              <p:nvPr/>
            </p:nvSpPr>
            <p:spPr>
              <a:xfrm>
                <a:off x="5842561" y="3888722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2DC7FC-AB70-34B9-A703-ECB080C48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61" y="3888722"/>
                <a:ext cx="1016000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7A15E8-D9BB-4C91-E29C-7456F18DEFE3}"/>
                  </a:ext>
                </a:extLst>
              </p:cNvPr>
              <p:cNvSpPr txBox="1"/>
              <p:nvPr/>
            </p:nvSpPr>
            <p:spPr>
              <a:xfrm>
                <a:off x="6619480" y="3785561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IN" sz="20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7A15E8-D9BB-4C91-E29C-7456F18DE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480" y="3785561"/>
                <a:ext cx="1016000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48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8F9A-FFDE-4B06-55E4-A6F00A31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Solution: Layer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9783-1469-95E2-63AC-0AA184CB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normalize across the features, i.e., we find mean and standard deviation across the entire row.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9B0A-627D-8CEB-4C0C-C528FF35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DA3CB-8577-4AC8-A2C8-0D70E4BE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266" y="2458379"/>
            <a:ext cx="4579308" cy="429361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E0478C-09F6-496F-8B16-48E8A8A56D10}"/>
              </a:ext>
            </a:extLst>
          </p:cNvPr>
          <p:cNvSpPr/>
          <p:nvPr/>
        </p:nvSpPr>
        <p:spPr>
          <a:xfrm>
            <a:off x="4790661" y="4184374"/>
            <a:ext cx="874643" cy="238539"/>
          </a:xfrm>
          <a:prstGeom prst="round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F126F4-1D8E-4138-B39D-48A803BD402D}"/>
              </a:ext>
            </a:extLst>
          </p:cNvPr>
          <p:cNvSpPr/>
          <p:nvPr/>
        </p:nvSpPr>
        <p:spPr>
          <a:xfrm>
            <a:off x="4803915" y="4823786"/>
            <a:ext cx="874643" cy="238539"/>
          </a:xfrm>
          <a:prstGeom prst="round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CC61FA-B0FC-4617-B309-FEC10B515209}"/>
              </a:ext>
            </a:extLst>
          </p:cNvPr>
          <p:cNvSpPr/>
          <p:nvPr/>
        </p:nvSpPr>
        <p:spPr>
          <a:xfrm>
            <a:off x="5999923" y="3538678"/>
            <a:ext cx="874643" cy="238539"/>
          </a:xfrm>
          <a:prstGeom prst="round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2571363-68EA-4AF2-9F3A-CCD1E67C5595}"/>
              </a:ext>
            </a:extLst>
          </p:cNvPr>
          <p:cNvSpPr/>
          <p:nvPr/>
        </p:nvSpPr>
        <p:spPr>
          <a:xfrm>
            <a:off x="6003238" y="4188035"/>
            <a:ext cx="874643" cy="238539"/>
          </a:xfrm>
          <a:prstGeom prst="round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97A73E-16B9-4548-AB89-9036BBC3EAC9}"/>
              </a:ext>
            </a:extLst>
          </p:cNvPr>
          <p:cNvSpPr/>
          <p:nvPr/>
        </p:nvSpPr>
        <p:spPr>
          <a:xfrm>
            <a:off x="6006553" y="4797632"/>
            <a:ext cx="874643" cy="238539"/>
          </a:xfrm>
          <a:prstGeom prst="round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9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C7FF8-8169-A517-C006-F151C91D0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D3B4-89F0-0E4C-4B20-74B301D8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 Normalization: An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AC7E-CC90-5BEF-BA13-6FFC3BD54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Let say we have a neural network that gives output z1 and z2 after the hidden layer.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Perform normalization  across the features (</a:t>
            </a:r>
            <a:r>
              <a:rPr lang="en-IN" sz="2400" dirty="0" err="1"/>
              <a:t>rowwise</a:t>
            </a:r>
            <a:r>
              <a:rPr lang="en-IN" sz="2400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98FCF-0E0F-B82E-854E-2AC35972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0DB109-E6BA-B144-312C-6547AEAD5F0E}"/>
              </a:ext>
            </a:extLst>
          </p:cNvPr>
          <p:cNvSpPr/>
          <p:nvPr/>
        </p:nvSpPr>
        <p:spPr>
          <a:xfrm>
            <a:off x="1995948" y="2369574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8C2D53-C10F-B6FB-8EDB-CB18282D1471}"/>
              </a:ext>
            </a:extLst>
          </p:cNvPr>
          <p:cNvSpPr/>
          <p:nvPr/>
        </p:nvSpPr>
        <p:spPr>
          <a:xfrm>
            <a:off x="1995948" y="3912255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84B7DD-42AF-4C46-8A74-F6B42B04E2F6}"/>
              </a:ext>
            </a:extLst>
          </p:cNvPr>
          <p:cNvSpPr/>
          <p:nvPr/>
        </p:nvSpPr>
        <p:spPr>
          <a:xfrm>
            <a:off x="3986980" y="2369574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80C542F-5685-0334-6B0B-5483BBC1C514}"/>
              </a:ext>
            </a:extLst>
          </p:cNvPr>
          <p:cNvSpPr/>
          <p:nvPr/>
        </p:nvSpPr>
        <p:spPr>
          <a:xfrm>
            <a:off x="3986980" y="3912255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6AD1DE-7C7F-2B3B-3540-54E45B7610A8}"/>
              </a:ext>
            </a:extLst>
          </p:cNvPr>
          <p:cNvSpPr/>
          <p:nvPr/>
        </p:nvSpPr>
        <p:spPr>
          <a:xfrm>
            <a:off x="5953432" y="3013587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11FE20-886B-1BD0-280A-66D2B3630EC6}"/>
              </a:ext>
            </a:extLst>
          </p:cNvPr>
          <p:cNvCxnSpPr>
            <a:endCxn id="7" idx="2"/>
          </p:cNvCxnSpPr>
          <p:nvPr/>
        </p:nvCxnSpPr>
        <p:spPr>
          <a:xfrm>
            <a:off x="2576052" y="2639961"/>
            <a:ext cx="141092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57A94F-A175-77D7-E011-8901A52790C6}"/>
              </a:ext>
            </a:extLst>
          </p:cNvPr>
          <p:cNvSpPr txBox="1"/>
          <p:nvPr/>
        </p:nvSpPr>
        <p:spPr>
          <a:xfrm>
            <a:off x="1580536" y="2455295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EFFA4E-5BC8-5D70-654B-947142B60414}"/>
              </a:ext>
            </a:extLst>
          </p:cNvPr>
          <p:cNvSpPr txBox="1"/>
          <p:nvPr/>
        </p:nvSpPr>
        <p:spPr>
          <a:xfrm>
            <a:off x="1620942" y="3949841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812588-BFAC-40CB-5290-F05DBBB63F63}"/>
              </a:ext>
            </a:extLst>
          </p:cNvPr>
          <p:cNvSpPr txBox="1"/>
          <p:nvPr/>
        </p:nvSpPr>
        <p:spPr>
          <a:xfrm>
            <a:off x="3011770" y="2270629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10C175-3681-E995-C18F-8322BFDEA1FB}"/>
              </a:ext>
            </a:extLst>
          </p:cNvPr>
          <p:cNvSpPr txBox="1"/>
          <p:nvPr/>
        </p:nvSpPr>
        <p:spPr>
          <a:xfrm>
            <a:off x="3250104" y="2828387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CA382A-735F-A0A0-EDA6-212C56843A55}"/>
              </a:ext>
            </a:extLst>
          </p:cNvPr>
          <p:cNvSpPr txBox="1"/>
          <p:nvPr/>
        </p:nvSpPr>
        <p:spPr>
          <a:xfrm>
            <a:off x="2576052" y="2934289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DF1F2C-BA98-4D09-0175-F4E4E92998FC}"/>
              </a:ext>
            </a:extLst>
          </p:cNvPr>
          <p:cNvSpPr txBox="1"/>
          <p:nvPr/>
        </p:nvSpPr>
        <p:spPr>
          <a:xfrm>
            <a:off x="3059990" y="3825380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BA139-8606-D201-39F0-A90592C4DF61}"/>
              </a:ext>
            </a:extLst>
          </p:cNvPr>
          <p:cNvSpPr txBox="1"/>
          <p:nvPr/>
        </p:nvSpPr>
        <p:spPr>
          <a:xfrm>
            <a:off x="4139380" y="2017137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44EADA-21C0-749D-288B-450DAAA05469}"/>
              </a:ext>
            </a:extLst>
          </p:cNvPr>
          <p:cNvSpPr txBox="1"/>
          <p:nvPr/>
        </p:nvSpPr>
        <p:spPr>
          <a:xfrm>
            <a:off x="4060427" y="4433902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24CDF2-6831-10E7-CC02-C5F648A5DFDA}"/>
              </a:ext>
            </a:extLst>
          </p:cNvPr>
          <p:cNvSpPr txBox="1"/>
          <p:nvPr/>
        </p:nvSpPr>
        <p:spPr>
          <a:xfrm>
            <a:off x="6773090" y="2865170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y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C531C5D-2535-FBBF-0D31-1A9785216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084553"/>
              </p:ext>
            </p:extLst>
          </p:nvPr>
        </p:nvGraphicFramePr>
        <p:xfrm>
          <a:off x="8004098" y="2094133"/>
          <a:ext cx="333313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84">
                  <a:extLst>
                    <a:ext uri="{9D8B030D-6E8A-4147-A177-3AD203B41FA5}">
                      <a16:colId xmlns:a16="http://schemas.microsoft.com/office/drawing/2014/main" val="2599123585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722385354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2323817414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224683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1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43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46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11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54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27131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3E5DA642-4913-8EB0-4EBE-AB34B253F58B}"/>
              </a:ext>
            </a:extLst>
          </p:cNvPr>
          <p:cNvSpPr/>
          <p:nvPr/>
        </p:nvSpPr>
        <p:spPr>
          <a:xfrm>
            <a:off x="9615948" y="2386469"/>
            <a:ext cx="1721286" cy="491614"/>
          </a:xfrm>
          <a:prstGeom prst="rect">
            <a:avLst/>
          </a:prstGeom>
          <a:noFill/>
          <a:ln w="317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8E8B832-3F83-9754-1CEF-17EA161EEC6B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2576052" y="2639961"/>
            <a:ext cx="1495882" cy="135148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8B3A64-4787-5238-2CF6-0C1E59B78EAB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2491098" y="2831153"/>
            <a:ext cx="1580836" cy="116029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49C00B1-15EB-EBD5-C800-C8B0AA660E28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576052" y="4182642"/>
            <a:ext cx="141092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E5949B3-F4C7-5874-AC6E-02FC4620E8F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69002" y="2598352"/>
            <a:ext cx="1469384" cy="49443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39EEA5C-2F60-D388-EF64-03F5D5652138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567084" y="3475166"/>
            <a:ext cx="1471302" cy="70747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F9E3A0C-150B-B189-4FC1-5339B44CB8F6}"/>
              </a:ext>
            </a:extLst>
          </p:cNvPr>
          <p:cNvCxnSpPr>
            <a:stCxn id="9" idx="6"/>
          </p:cNvCxnSpPr>
          <p:nvPr/>
        </p:nvCxnSpPr>
        <p:spPr>
          <a:xfrm>
            <a:off x="6533536" y="3283974"/>
            <a:ext cx="984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2B99B3F-272A-33F2-2102-DB228DB35E75}"/>
                  </a:ext>
                </a:extLst>
              </p:cNvPr>
              <p:cNvSpPr txBox="1"/>
              <p:nvPr/>
            </p:nvSpPr>
            <p:spPr>
              <a:xfrm>
                <a:off x="2866104" y="4859040"/>
                <a:ext cx="35514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rgbClr val="FF0000"/>
                    </a:solidFill>
                  </a:rPr>
                  <a:t>v1 =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v2 =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2B99B3F-272A-33F2-2102-DB228DB35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104" y="4859040"/>
                <a:ext cx="3551423" cy="1477328"/>
              </a:xfrm>
              <a:prstGeom prst="rect">
                <a:avLst/>
              </a:prstGeom>
              <a:blipFill>
                <a:blip r:embed="rId2"/>
                <a:stretch>
                  <a:fillRect l="-1372" t="-16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67EC64-00B0-7E3F-262E-9BB8C1CF4D4B}"/>
                  </a:ext>
                </a:extLst>
              </p:cNvPr>
              <p:cNvSpPr txBox="1"/>
              <p:nvPr/>
            </p:nvSpPr>
            <p:spPr>
              <a:xfrm>
                <a:off x="11332638" y="2392849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2000" dirty="0"/>
                  <a:t>1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67EC64-00B0-7E3F-262E-9BB8C1CF4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638" y="2392849"/>
                <a:ext cx="1016000" cy="400110"/>
              </a:xfrm>
              <a:prstGeom prst="rect">
                <a:avLst/>
              </a:prstGeom>
              <a:blipFill>
                <a:blip r:embed="rId3"/>
                <a:stretch>
                  <a:fillRect l="-1796" t="-7692" b="-2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3F7F9A-9D69-2431-E220-3EAF026ABCA8}"/>
                  </a:ext>
                </a:extLst>
              </p:cNvPr>
              <p:cNvSpPr txBox="1"/>
              <p:nvPr/>
            </p:nvSpPr>
            <p:spPr>
              <a:xfrm>
                <a:off x="11302083" y="2823282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3F7F9A-9D69-2431-E220-3EAF026AB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083" y="2823282"/>
                <a:ext cx="1016000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14D1D3-4B30-D192-E686-E92884E65625}"/>
                  </a:ext>
                </a:extLst>
              </p:cNvPr>
              <p:cNvSpPr txBox="1"/>
              <p:nvPr/>
            </p:nvSpPr>
            <p:spPr>
              <a:xfrm>
                <a:off x="4619593" y="2035727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14D1D3-4B30-D192-E686-E92884E6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593" y="2035727"/>
                <a:ext cx="1016000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3D4BC0-52B6-B5FD-BF56-F051D0EDAC9E}"/>
                  </a:ext>
                </a:extLst>
              </p:cNvPr>
              <p:cNvSpPr txBox="1"/>
              <p:nvPr/>
            </p:nvSpPr>
            <p:spPr>
              <a:xfrm>
                <a:off x="4857136" y="4347350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I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3D4BC0-52B6-B5FD-BF56-F051D0EDA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136" y="4347350"/>
                <a:ext cx="1016000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EA0BF1-B5B9-8BDA-8FF3-9903748F2CDF}"/>
              </a:ext>
            </a:extLst>
          </p:cNvPr>
          <p:cNvCxnSpPr>
            <a:cxnSpLocks/>
          </p:cNvCxnSpPr>
          <p:nvPr/>
        </p:nvCxnSpPr>
        <p:spPr>
          <a:xfrm flipH="1" flipV="1">
            <a:off x="4619593" y="4288321"/>
            <a:ext cx="433189" cy="128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247634-23F8-62D3-A456-C5D796B4F3EA}"/>
              </a:ext>
            </a:extLst>
          </p:cNvPr>
          <p:cNvCxnSpPr>
            <a:cxnSpLocks/>
          </p:cNvCxnSpPr>
          <p:nvPr/>
        </p:nvCxnSpPr>
        <p:spPr>
          <a:xfrm flipH="1">
            <a:off x="4619593" y="2424098"/>
            <a:ext cx="383209" cy="54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17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3222B-B502-1D29-A41D-0C7CC97BF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2161-EDB4-D90B-FB09-07ACE90A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 Normalization: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C500C-6BFD-401A-FC7D-00306A1ABE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4766" y="1097280"/>
                <a:ext cx="10545418" cy="576072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IN" sz="2400" dirty="0"/>
                  <a:t>Normalizing v1 as [(v1 - </a:t>
                </a:r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IN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</m:oMath>
                </a14:m>
                <a:r>
                  <a:rPr lang="en-I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2400" dirty="0"/>
                  <a:t>1]* </a:t>
                </a:r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 </m:t>
                    </m:r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1….</m:t>
                    </m:r>
                  </m:oMath>
                </a14:m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r>
                  <a:rPr lang="en-IN" sz="2400" dirty="0"/>
                  <a:t>Normalizing v2 as [(v2 - </a:t>
                </a:r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IN" sz="2400" b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</m:oMath>
                </a14:m>
                <a:r>
                  <a:rPr lang="en-I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2400" dirty="0"/>
                  <a:t>1]* </a:t>
                </a:r>
                <a14:m>
                  <m:oMath xmlns:m="http://schemas.openxmlformats.org/officeDocument/2006/math"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IN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….</m:t>
                    </m:r>
                  </m:oMath>
                </a14:m>
                <a:endParaRPr lang="en-IN" sz="2400" dirty="0"/>
              </a:p>
              <a:p>
                <a:endParaRPr lang="en-IN" sz="2400" b="1" dirty="0"/>
              </a:p>
              <a:p>
                <a:endParaRPr lang="en-IN" sz="2400" b="1" dirty="0"/>
              </a:p>
              <a:p>
                <a:endParaRPr lang="en-IN" sz="2400" b="1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pPr marL="0" indent="0">
                  <a:buNone/>
                </a:pPr>
                <a:endParaRPr lang="en-IN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AC500C-6BFD-401A-FC7D-00306A1ABE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4766" y="1097280"/>
                <a:ext cx="10545418" cy="5760720"/>
              </a:xfrm>
              <a:blipFill>
                <a:blip r:embed="rId2"/>
                <a:stretch>
                  <a:fillRect l="-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5647-DB43-B945-FFD6-03CD4F73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32E57A-51DF-F980-58B4-CBF0CA2D29D5}"/>
              </a:ext>
            </a:extLst>
          </p:cNvPr>
          <p:cNvSpPr/>
          <p:nvPr/>
        </p:nvSpPr>
        <p:spPr>
          <a:xfrm>
            <a:off x="1995948" y="2369574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FD3705-569A-DE98-16BA-319162DCB87A}"/>
              </a:ext>
            </a:extLst>
          </p:cNvPr>
          <p:cNvSpPr/>
          <p:nvPr/>
        </p:nvSpPr>
        <p:spPr>
          <a:xfrm>
            <a:off x="1995948" y="3912255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B685F4-7D47-D33B-E859-54D244EDED0B}"/>
              </a:ext>
            </a:extLst>
          </p:cNvPr>
          <p:cNvSpPr/>
          <p:nvPr/>
        </p:nvSpPr>
        <p:spPr>
          <a:xfrm>
            <a:off x="3986980" y="2369574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79F7028-9811-7E6F-A56D-4837A555B3F1}"/>
              </a:ext>
            </a:extLst>
          </p:cNvPr>
          <p:cNvSpPr/>
          <p:nvPr/>
        </p:nvSpPr>
        <p:spPr>
          <a:xfrm>
            <a:off x="3986980" y="3912255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7ED7B8-C872-6F8B-1ACC-02ED0CED28D9}"/>
              </a:ext>
            </a:extLst>
          </p:cNvPr>
          <p:cNvSpPr/>
          <p:nvPr/>
        </p:nvSpPr>
        <p:spPr>
          <a:xfrm>
            <a:off x="5953432" y="3013587"/>
            <a:ext cx="580104" cy="54077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22B1A5-F2A0-65BF-B27E-49AD6B369EAE}"/>
              </a:ext>
            </a:extLst>
          </p:cNvPr>
          <p:cNvCxnSpPr>
            <a:endCxn id="7" idx="2"/>
          </p:cNvCxnSpPr>
          <p:nvPr/>
        </p:nvCxnSpPr>
        <p:spPr>
          <a:xfrm>
            <a:off x="2576052" y="2639961"/>
            <a:ext cx="141092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9E4F44F-224E-93B8-8877-3EF6EDE872F9}"/>
              </a:ext>
            </a:extLst>
          </p:cNvPr>
          <p:cNvSpPr txBox="1"/>
          <p:nvPr/>
        </p:nvSpPr>
        <p:spPr>
          <a:xfrm>
            <a:off x="1580536" y="2455295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48E531-62BF-B461-0E62-49B79AE6D3F6}"/>
              </a:ext>
            </a:extLst>
          </p:cNvPr>
          <p:cNvSpPr txBox="1"/>
          <p:nvPr/>
        </p:nvSpPr>
        <p:spPr>
          <a:xfrm>
            <a:off x="1620942" y="3949841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952B63-13A4-2256-C5DC-62FF3719CAF8}"/>
              </a:ext>
            </a:extLst>
          </p:cNvPr>
          <p:cNvSpPr txBox="1"/>
          <p:nvPr/>
        </p:nvSpPr>
        <p:spPr>
          <a:xfrm>
            <a:off x="3011770" y="2270629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10B6D9-B224-1C74-5B64-E6A469FA0B00}"/>
              </a:ext>
            </a:extLst>
          </p:cNvPr>
          <p:cNvSpPr txBox="1"/>
          <p:nvPr/>
        </p:nvSpPr>
        <p:spPr>
          <a:xfrm>
            <a:off x="3220287" y="2858204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42BAA2-6A8D-C536-A8C8-818317E6A9EA}"/>
              </a:ext>
            </a:extLst>
          </p:cNvPr>
          <p:cNvSpPr txBox="1"/>
          <p:nvPr/>
        </p:nvSpPr>
        <p:spPr>
          <a:xfrm>
            <a:off x="2566113" y="2934292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9A4869-A1FE-EB9A-F97C-B7F6AF94DE78}"/>
              </a:ext>
            </a:extLst>
          </p:cNvPr>
          <p:cNvSpPr txBox="1"/>
          <p:nvPr/>
        </p:nvSpPr>
        <p:spPr>
          <a:xfrm>
            <a:off x="3059990" y="3825380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C8975-0887-2680-D63B-BE7DD5416051}"/>
              </a:ext>
            </a:extLst>
          </p:cNvPr>
          <p:cNvSpPr txBox="1"/>
          <p:nvPr/>
        </p:nvSpPr>
        <p:spPr>
          <a:xfrm>
            <a:off x="4139380" y="2017137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49DA5A-D533-0CDA-406C-7A48815D7DCA}"/>
              </a:ext>
            </a:extLst>
          </p:cNvPr>
          <p:cNvSpPr txBox="1"/>
          <p:nvPr/>
        </p:nvSpPr>
        <p:spPr>
          <a:xfrm>
            <a:off x="4277032" y="4453029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E9A795-1BE0-BD98-0437-EFDC7FF78B71}"/>
              </a:ext>
            </a:extLst>
          </p:cNvPr>
          <p:cNvSpPr txBox="1"/>
          <p:nvPr/>
        </p:nvSpPr>
        <p:spPr>
          <a:xfrm>
            <a:off x="6773090" y="2865170"/>
            <a:ext cx="58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y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F653999-B062-6B61-EC39-2A7279A9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993693"/>
              </p:ext>
            </p:extLst>
          </p:nvPr>
        </p:nvGraphicFramePr>
        <p:xfrm>
          <a:off x="8004098" y="2094133"/>
          <a:ext cx="3333136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3284">
                  <a:extLst>
                    <a:ext uri="{9D8B030D-6E8A-4147-A177-3AD203B41FA5}">
                      <a16:colId xmlns:a16="http://schemas.microsoft.com/office/drawing/2014/main" val="2599123585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722385354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2323817414"/>
                    </a:ext>
                  </a:extLst>
                </a:gridCol>
                <a:gridCol w="833284">
                  <a:extLst>
                    <a:ext uri="{9D8B030D-6E8A-4147-A177-3AD203B41FA5}">
                      <a16:colId xmlns:a16="http://schemas.microsoft.com/office/drawing/2014/main" val="22468361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z1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z2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91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443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746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11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54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227131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4DE1E5A7-7CCC-9E59-D322-DE2CFB4FC428}"/>
              </a:ext>
            </a:extLst>
          </p:cNvPr>
          <p:cNvSpPr/>
          <p:nvPr/>
        </p:nvSpPr>
        <p:spPr>
          <a:xfrm>
            <a:off x="9615948" y="2386469"/>
            <a:ext cx="1721286" cy="491614"/>
          </a:xfrm>
          <a:prstGeom prst="rect">
            <a:avLst/>
          </a:prstGeom>
          <a:noFill/>
          <a:ln w="3175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379AB4-C11E-AF30-25C2-09A22416CEA4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2576052" y="2639961"/>
            <a:ext cx="1495882" cy="135148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A117480-507B-F255-0DF6-208E9C4B702E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V="1">
            <a:off x="2491098" y="2831153"/>
            <a:ext cx="1580836" cy="116029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E61A690-E25E-35B3-6803-AF8757785CAF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576052" y="4182642"/>
            <a:ext cx="141092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A232C4F-97B5-DF83-755D-EF938B6B62C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569002" y="2598352"/>
            <a:ext cx="1469384" cy="49443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E14D1D-6F93-3FC0-4FF2-1E63F05EA65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4567084" y="3475166"/>
            <a:ext cx="1471302" cy="70747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F42B54-7B83-AD25-CEBF-B40B29C496F6}"/>
              </a:ext>
            </a:extLst>
          </p:cNvPr>
          <p:cNvCxnSpPr>
            <a:stCxn id="9" idx="6"/>
          </p:cNvCxnSpPr>
          <p:nvPr/>
        </p:nvCxnSpPr>
        <p:spPr>
          <a:xfrm>
            <a:off x="6533536" y="3283974"/>
            <a:ext cx="9848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A70389-71BC-614D-1330-0F71205E3E52}"/>
                  </a:ext>
                </a:extLst>
              </p:cNvPr>
              <p:cNvSpPr txBox="1"/>
              <p:nvPr/>
            </p:nvSpPr>
            <p:spPr>
              <a:xfrm>
                <a:off x="2866104" y="4859040"/>
                <a:ext cx="35514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solidFill>
                      <a:srgbClr val="FF0000"/>
                    </a:solidFill>
                  </a:rPr>
                  <a:t>v1 =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v2 =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.</a:t>
                </a:r>
              </a:p>
              <a:p>
                <a:r>
                  <a:rPr lang="en-IN" b="1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A70389-71BC-614D-1330-0F71205E3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104" y="4859040"/>
                <a:ext cx="3551423" cy="1477328"/>
              </a:xfrm>
              <a:prstGeom prst="rect">
                <a:avLst/>
              </a:prstGeom>
              <a:blipFill>
                <a:blip r:embed="rId3"/>
                <a:stretch>
                  <a:fillRect l="-1372" t="-16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C563E4-4F54-45BA-8166-25845B267E72}"/>
                  </a:ext>
                </a:extLst>
              </p:cNvPr>
              <p:cNvSpPr txBox="1"/>
              <p:nvPr/>
            </p:nvSpPr>
            <p:spPr>
              <a:xfrm>
                <a:off x="11332638" y="2392849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2000" dirty="0"/>
                  <a:t>1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C563E4-4F54-45BA-8166-25845B267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638" y="2392849"/>
                <a:ext cx="1016000" cy="400110"/>
              </a:xfrm>
              <a:prstGeom prst="rect">
                <a:avLst/>
              </a:prstGeom>
              <a:blipFill>
                <a:blip r:embed="rId4"/>
                <a:stretch>
                  <a:fillRect l="-1796" t="-7692" b="-2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DAE6F5-3C27-5935-A671-C042319A371E}"/>
                  </a:ext>
                </a:extLst>
              </p:cNvPr>
              <p:cNvSpPr txBox="1"/>
              <p:nvPr/>
            </p:nvSpPr>
            <p:spPr>
              <a:xfrm>
                <a:off x="11302083" y="2823282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DAE6F5-3C27-5935-A671-C042319A3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2083" y="2823282"/>
                <a:ext cx="1016000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78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A123-D583-45A5-BCC7-5BC5E11D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Transformer and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CE629-3EBE-4A3F-9266-E5A143C87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4435842"/>
            <a:ext cx="10545418" cy="1112836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Almost all the Large Language Models have Transformer as foundation</a:t>
            </a:r>
          </a:p>
          <a:p>
            <a:r>
              <a:rPr lang="en-IN" dirty="0"/>
              <a:t>Sometimes near human performance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42EC6-C688-4DBF-973D-74BB436E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0199D-11CB-4F76-AE16-6D73F8142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42" y="1959356"/>
            <a:ext cx="5944115" cy="2110923"/>
          </a:xfrm>
          <a:prstGeom prst="rect">
            <a:avLst/>
          </a:prstGeom>
        </p:spPr>
      </p:pic>
      <p:pic>
        <p:nvPicPr>
          <p:cNvPr id="2050" name="Picture 2" descr="What is DeepSeek: China's open-source AI research lab which rivals OpenAI |  World News - Business Standard">
            <a:extLst>
              <a:ext uri="{FF2B5EF4-FFF2-40B4-BE49-F238E27FC236}">
                <a16:creationId xmlns:a16="http://schemas.microsoft.com/office/drawing/2014/main" id="{CB04A0F0-40AD-4DF9-B07C-C1DA3C304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457" y="1830665"/>
            <a:ext cx="3749727" cy="211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488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9D354-DDAC-F6C7-61EA-FC21E0996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58EE-FC8D-D8C2-E8F6-74A5F882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Layer Normalization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161A-3D90-2871-39D0-56206BA76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IN" sz="8000" dirty="0" err="1"/>
              <a:t>Lets’s</a:t>
            </a:r>
            <a:r>
              <a:rPr lang="en-IN" sz="8000" dirty="0"/>
              <a:t> say  our batch size is 32. </a:t>
            </a:r>
          </a:p>
          <a:p>
            <a:endParaRPr lang="en-IN" sz="8000" dirty="0"/>
          </a:p>
          <a:p>
            <a:pPr marL="0" indent="0">
              <a:buNone/>
            </a:pPr>
            <a:endParaRPr lang="en-IN" sz="8000" b="1" dirty="0"/>
          </a:p>
          <a:p>
            <a:endParaRPr lang="en-IN" sz="8000" dirty="0"/>
          </a:p>
          <a:p>
            <a:pPr marL="0" indent="0">
              <a:buNone/>
            </a:pPr>
            <a:endParaRPr lang="en-IN" sz="8000" dirty="0"/>
          </a:p>
          <a:p>
            <a:pPr marL="0" indent="0">
              <a:buNone/>
            </a:pPr>
            <a:endParaRPr lang="en-IN" sz="8000" dirty="0"/>
          </a:p>
          <a:p>
            <a:r>
              <a:rPr lang="en-IN" sz="8000" dirty="0"/>
              <a:t>Longest sentence in these 32 sentences consists of 100 words and remaining sentences consists of 30-35 words.</a:t>
            </a:r>
          </a:p>
          <a:p>
            <a:r>
              <a:rPr lang="en-IN" sz="8000" dirty="0"/>
              <a:t>Even if padding vectors increases drastically, normalizing across the rows still maintains the true mean and standard deviation.</a:t>
            </a:r>
            <a:endParaRPr lang="en-IN" sz="8000" dirty="0">
              <a:solidFill>
                <a:srgbClr val="FF0000"/>
              </a:solidFill>
            </a:endParaRPr>
          </a:p>
          <a:p>
            <a:endParaRPr lang="en-IN" sz="8000" dirty="0"/>
          </a:p>
          <a:p>
            <a:endParaRPr lang="en-IN" sz="8000" dirty="0"/>
          </a:p>
          <a:p>
            <a:endParaRPr lang="en-IN" sz="8000" dirty="0"/>
          </a:p>
          <a:p>
            <a:endParaRPr lang="en-IN" sz="8000" dirty="0"/>
          </a:p>
          <a:p>
            <a:endParaRPr lang="en-IN" sz="8000" dirty="0"/>
          </a:p>
          <a:p>
            <a:endParaRPr lang="en-IN" sz="8000" dirty="0"/>
          </a:p>
          <a:p>
            <a:endParaRPr lang="en-IN" sz="8000" dirty="0"/>
          </a:p>
          <a:p>
            <a:pPr marL="0" indent="0">
              <a:buNone/>
            </a:pPr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pPr marL="0" indent="0">
              <a:buNone/>
            </a:pPr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endParaRPr lang="en-IN" sz="5900" dirty="0"/>
          </a:p>
          <a:p>
            <a:r>
              <a:rPr lang="en-IN" sz="5900" dirty="0"/>
              <a:t>As batch normalization is performed </a:t>
            </a:r>
            <a:r>
              <a:rPr lang="en-IN" sz="5900" dirty="0" err="1"/>
              <a:t>columnwise</a:t>
            </a:r>
            <a:r>
              <a:rPr lang="en-IN" sz="5900" dirty="0"/>
              <a:t>. </a:t>
            </a:r>
            <a:r>
              <a:rPr lang="en-IN" sz="5900" dirty="0">
                <a:solidFill>
                  <a:srgbClr val="FF0000"/>
                </a:solidFill>
              </a:rPr>
              <a:t>A problem arises!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03941-1E51-C14F-89AD-868E5F7E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CAF23BD-DD53-D8E9-66F6-DFE95D0D6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602703"/>
              </p:ext>
            </p:extLst>
          </p:nvPr>
        </p:nvGraphicFramePr>
        <p:xfrm>
          <a:off x="7205849" y="1779696"/>
          <a:ext cx="209715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052">
                  <a:extLst>
                    <a:ext uri="{9D8B030D-6E8A-4147-A177-3AD203B41FA5}">
                      <a16:colId xmlns:a16="http://schemas.microsoft.com/office/drawing/2014/main" val="1556197866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62832101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1243500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6.5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6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3.6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9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69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BB8051F-749C-67D7-018F-D999EB2DA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289778"/>
              </p:ext>
            </p:extLst>
          </p:nvPr>
        </p:nvGraphicFramePr>
        <p:xfrm>
          <a:off x="7205849" y="2870165"/>
          <a:ext cx="2097156" cy="1119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9052">
                  <a:extLst>
                    <a:ext uri="{9D8B030D-6E8A-4147-A177-3AD203B41FA5}">
                      <a16:colId xmlns:a16="http://schemas.microsoft.com/office/drawing/2014/main" val="1556197866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62832101"/>
                    </a:ext>
                  </a:extLst>
                </a:gridCol>
                <a:gridCol w="699052">
                  <a:extLst>
                    <a:ext uri="{9D8B030D-6E8A-4147-A177-3AD203B41FA5}">
                      <a16:colId xmlns:a16="http://schemas.microsoft.com/office/drawing/2014/main" val="1243500587"/>
                    </a:ext>
                  </a:extLst>
                </a:gridCol>
              </a:tblGrid>
              <a:tr h="377372">
                <a:tc>
                  <a:txBody>
                    <a:bodyPr/>
                    <a:lstStyle/>
                    <a:p>
                      <a:r>
                        <a:rPr lang="en-IN" dirty="0"/>
                        <a:t>7.5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1664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6.7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739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2.9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2.3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669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0CF6FB4-54BC-EB28-2D26-EC9176FB0702}"/>
              </a:ext>
            </a:extLst>
          </p:cNvPr>
          <p:cNvSpPr txBox="1"/>
          <p:nvPr/>
        </p:nvSpPr>
        <p:spPr>
          <a:xfrm>
            <a:off x="6026439" y="1779696"/>
            <a:ext cx="106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Hi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30631F-C2B9-FD04-A38B-7B4A2AC09F59}"/>
              </a:ext>
            </a:extLst>
          </p:cNvPr>
          <p:cNvSpPr txBox="1"/>
          <p:nvPr/>
        </p:nvSpPr>
        <p:spPr>
          <a:xfrm>
            <a:off x="5781260" y="2172054"/>
            <a:ext cx="155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 Groot</a:t>
            </a:r>
          </a:p>
          <a:p>
            <a:r>
              <a:rPr lang="en-IN" dirty="0"/>
              <a:t>  &lt;padding&gt;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307893-3DB1-3290-D91D-1D9E40F246C3}"/>
              </a:ext>
            </a:extLst>
          </p:cNvPr>
          <p:cNvSpPr txBox="1"/>
          <p:nvPr/>
        </p:nvSpPr>
        <p:spPr>
          <a:xfrm>
            <a:off x="6319617" y="2943996"/>
            <a:ext cx="1401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How’s</a:t>
            </a:r>
          </a:p>
          <a:p>
            <a:r>
              <a:rPr lang="en-IN" dirty="0"/>
              <a:t>  it</a:t>
            </a:r>
          </a:p>
          <a:p>
            <a:r>
              <a:rPr lang="en-IN" dirty="0"/>
              <a:t>  going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348D28-88A1-CF87-7E3D-E98387D863A8}"/>
              </a:ext>
            </a:extLst>
          </p:cNvPr>
          <p:cNvSpPr/>
          <p:nvPr/>
        </p:nvSpPr>
        <p:spPr>
          <a:xfrm>
            <a:off x="7167870" y="1725532"/>
            <a:ext cx="2174891" cy="473454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00D2A-2006-7015-739B-70B94DB33A99}"/>
              </a:ext>
            </a:extLst>
          </p:cNvPr>
          <p:cNvSpPr txBox="1"/>
          <p:nvPr/>
        </p:nvSpPr>
        <p:spPr>
          <a:xfrm>
            <a:off x="9277841" y="2505132"/>
            <a:ext cx="101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EF33A5-4B5A-97FF-F77C-8DE27EE5D016}"/>
                  </a:ext>
                </a:extLst>
              </p:cNvPr>
              <p:cNvSpPr txBox="1"/>
              <p:nvPr/>
            </p:nvSpPr>
            <p:spPr>
              <a:xfrm>
                <a:off x="9074604" y="1719843"/>
                <a:ext cx="14939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3.9, 2.33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EF33A5-4B5A-97FF-F77C-8DE27EE5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4604" y="1719843"/>
                <a:ext cx="1493965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DE625D-69A5-B9E0-2D96-1A759A9A53A3}"/>
                  </a:ext>
                </a:extLst>
              </p:cNvPr>
              <p:cNvSpPr txBox="1"/>
              <p:nvPr/>
            </p:nvSpPr>
            <p:spPr>
              <a:xfrm>
                <a:off x="9268317" y="2169713"/>
                <a:ext cx="8995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DE625D-69A5-B9E0-2D96-1A759A9A5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317" y="2169713"/>
                <a:ext cx="899519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2DC6BC-3AC1-78AD-9E7B-96F6E7EB3682}"/>
                  </a:ext>
                </a:extLst>
              </p:cNvPr>
              <p:cNvSpPr txBox="1"/>
              <p:nvPr/>
            </p:nvSpPr>
            <p:spPr>
              <a:xfrm>
                <a:off x="9210076" y="2531781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3, 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2DC6BC-3AC1-78AD-9E7B-96F6E7EB3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76" y="2531781"/>
                <a:ext cx="1016000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A44AE-AA1B-8B8F-1FF2-C8701C022DA2}"/>
                  </a:ext>
                </a:extLst>
              </p:cNvPr>
              <p:cNvSpPr txBox="1"/>
              <p:nvPr/>
            </p:nvSpPr>
            <p:spPr>
              <a:xfrm>
                <a:off x="9210076" y="2872987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4, 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A44AE-AA1B-8B8F-1FF2-C8701C02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76" y="2872987"/>
                <a:ext cx="1016000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F7EBB3-C531-D2FA-C3AA-546E6C4A4111}"/>
                  </a:ext>
                </a:extLst>
              </p:cNvPr>
              <p:cNvSpPr txBox="1"/>
              <p:nvPr/>
            </p:nvSpPr>
            <p:spPr>
              <a:xfrm>
                <a:off x="9210076" y="3208406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5, 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F7EBB3-C531-D2FA-C3AA-546E6C4A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076" y="3208406"/>
                <a:ext cx="1016000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9896FE-C9B6-7AC9-C72D-A7347CFFC559}"/>
                  </a:ext>
                </a:extLst>
              </p:cNvPr>
              <p:cNvSpPr txBox="1"/>
              <p:nvPr/>
            </p:nvSpPr>
            <p:spPr>
              <a:xfrm>
                <a:off x="9164981" y="3564272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6, 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B9896FE-C9B6-7AC9-C72D-A7347CFFC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981" y="3564272"/>
                <a:ext cx="1016000" cy="400110"/>
              </a:xfrm>
              <a:prstGeom prst="rect">
                <a:avLst/>
              </a:prstGeom>
              <a:blipFill>
                <a:blip r:embed="rId7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2B4FAD-2DFC-1760-D08E-B587C5DAECAB}"/>
                  </a:ext>
                </a:extLst>
              </p:cNvPr>
              <p:cNvSpPr txBox="1"/>
              <p:nvPr/>
            </p:nvSpPr>
            <p:spPr>
              <a:xfrm>
                <a:off x="6953805" y="3926355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2B4FAD-2DFC-1760-D08E-B587C5DAE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805" y="3926355"/>
                <a:ext cx="1016000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2B10D1-92BF-48C9-D704-637CEFC53C21}"/>
                  </a:ext>
                </a:extLst>
              </p:cNvPr>
              <p:cNvSpPr txBox="1"/>
              <p:nvPr/>
            </p:nvSpPr>
            <p:spPr>
              <a:xfrm>
                <a:off x="7790629" y="3926355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2B10D1-92BF-48C9-D704-637CEFC53C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629" y="3926355"/>
                <a:ext cx="1016000" cy="400110"/>
              </a:xfrm>
              <a:prstGeom prst="rect">
                <a:avLst/>
              </a:prstGeom>
              <a:blipFill>
                <a:blip r:embed="rId9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82C9DD-C5EE-E3B7-C334-AF2566C7B5E1}"/>
                  </a:ext>
                </a:extLst>
              </p:cNvPr>
              <p:cNvSpPr txBox="1"/>
              <p:nvPr/>
            </p:nvSpPr>
            <p:spPr>
              <a:xfrm>
                <a:off x="8554585" y="3920138"/>
                <a:ext cx="1016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82C9DD-C5EE-E3B7-C334-AF2566C7B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585" y="3920138"/>
                <a:ext cx="1016000" cy="400110"/>
              </a:xfrm>
              <a:prstGeom prst="rect">
                <a:avLst/>
              </a:prstGeom>
              <a:blipFill>
                <a:blip r:embed="rId10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41FF10-5A12-DB58-483D-BD9E960DAFA1}"/>
                  </a:ext>
                </a:extLst>
              </p:cNvPr>
              <p:cNvSpPr txBox="1"/>
              <p:nvPr/>
            </p:nvSpPr>
            <p:spPr>
              <a:xfrm>
                <a:off x="7661400" y="657573"/>
                <a:ext cx="36724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Eg:- [(6.5 -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3.9</m:t>
                    </m:r>
                  </m:oMath>
                </a14:m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)/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2.33</m:t>
                    </m:r>
                  </m:oMath>
                </a14:m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] *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IN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IN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IN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        [(2.0 -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3.9</m:t>
                    </m:r>
                  </m:oMath>
                </a14:m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)/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2.33</m:t>
                    </m:r>
                  </m:oMath>
                </a14:m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] *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IN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IN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IN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        [(3.2 -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3.9</m:t>
                    </m:r>
                  </m:oMath>
                </a14:m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)/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2.33</m:t>
                    </m:r>
                  </m:oMath>
                </a14:m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] *</a:t>
                </a:r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IN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endParaRPr lang="en-IN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41FF10-5A12-DB58-483D-BD9E960DA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400" y="657573"/>
                <a:ext cx="3672444" cy="923330"/>
              </a:xfrm>
              <a:prstGeom prst="rect">
                <a:avLst/>
              </a:prstGeom>
              <a:blipFill>
                <a:blip r:embed="rId11"/>
                <a:stretch>
                  <a:fillRect l="-1495" t="-3311" b="-105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0D2BF65-7568-4415-BA46-F5CB017F72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9159" y="1637957"/>
            <a:ext cx="4454227" cy="23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7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D645-383C-4902-9283-B2727A0E3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Scaled Dot Product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8EFDB-01E4-46E4-8242-BA2765173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08" y="1367248"/>
            <a:ext cx="10798476" cy="48391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99A2F-8623-456C-A8B5-BCD556BC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427FB-0AE7-4160-AC47-35742C340F95}"/>
              </a:ext>
            </a:extLst>
          </p:cNvPr>
          <p:cNvSpPr txBox="1"/>
          <p:nvPr/>
        </p:nvSpPr>
        <p:spPr>
          <a:xfrm>
            <a:off x="3647661" y="6510130"/>
            <a:ext cx="410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** For details, please refer to the note</a:t>
            </a:r>
          </a:p>
        </p:txBody>
      </p:sp>
    </p:spTree>
    <p:extLst>
      <p:ext uri="{BB962C8B-B14F-4D97-AF65-F5344CB8AC3E}">
        <p14:creationId xmlns:p14="http://schemas.microsoft.com/office/powerpoint/2010/main" val="2629031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DB49D-9643-42E8-A6E7-883FF55C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Positional Encoding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EE717-2721-4CE8-8C5E-04F51AB3E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866" y="1685987"/>
            <a:ext cx="5197290" cy="4320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3CFFAA-57FF-4347-BAEB-8F5A7C13B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85" y="979743"/>
            <a:ext cx="5281118" cy="2095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021761-2043-4A04-B132-C0B48608E383}"/>
              </a:ext>
            </a:extLst>
          </p:cNvPr>
          <p:cNvSpPr txBox="1"/>
          <p:nvPr/>
        </p:nvSpPr>
        <p:spPr>
          <a:xfrm>
            <a:off x="1487306" y="3260114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Sense of position is lost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24E5C-E3B9-4769-8DAE-E3113AED9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67" y="3785279"/>
            <a:ext cx="5243014" cy="358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90B63-1953-45F8-80A9-55CB991E6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928" y="4331122"/>
            <a:ext cx="1470787" cy="100592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7501D3-6C4D-49A8-88C7-7CB382E35BCD}"/>
              </a:ext>
            </a:extLst>
          </p:cNvPr>
          <p:cNvSpPr/>
          <p:nvPr/>
        </p:nvSpPr>
        <p:spPr>
          <a:xfrm flipV="1">
            <a:off x="3839715" y="4884090"/>
            <a:ext cx="3714024" cy="45719"/>
          </a:xfrm>
          <a:custGeom>
            <a:avLst/>
            <a:gdLst>
              <a:gd name="connsiteX0" fmla="*/ 3737113 w 3737113"/>
              <a:gd name="connsiteY0" fmla="*/ 0 h 1143000"/>
              <a:gd name="connsiteX1" fmla="*/ 2981739 w 3737113"/>
              <a:gd name="connsiteY1" fmla="*/ 745434 h 1143000"/>
              <a:gd name="connsiteX2" fmla="*/ 0 w 3737113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7113" h="1143000">
                <a:moveTo>
                  <a:pt x="3737113" y="0"/>
                </a:moveTo>
                <a:cubicBezTo>
                  <a:pt x="3670852" y="277467"/>
                  <a:pt x="3604591" y="554934"/>
                  <a:pt x="2981739" y="745434"/>
                </a:cubicBezTo>
                <a:cubicBezTo>
                  <a:pt x="2358887" y="935934"/>
                  <a:pt x="1179443" y="1039467"/>
                  <a:pt x="0" y="1143000"/>
                </a:cubicBezTo>
              </a:path>
            </a:pathLst>
          </a:custGeom>
          <a:noFill/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1B34B-80F4-4DC5-B10B-1794B3750185}"/>
              </a:ext>
            </a:extLst>
          </p:cNvPr>
          <p:cNvSpPr txBox="1"/>
          <p:nvPr/>
        </p:nvSpPr>
        <p:spPr>
          <a:xfrm>
            <a:off x="1131844" y="5562379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/>
              <a:t>Sinusoidal position representations</a:t>
            </a:r>
          </a:p>
          <a:p>
            <a:pPr marL="285750" indent="-285750">
              <a:buFontTx/>
              <a:buChar char="-"/>
            </a:pPr>
            <a:r>
              <a:rPr lang="en-IN" dirty="0"/>
              <a:t>Relative Position Encodings</a:t>
            </a:r>
          </a:p>
          <a:p>
            <a:pPr marL="285750" indent="-285750">
              <a:buFontTx/>
              <a:buChar char="-"/>
            </a:pP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A382C6-062D-4B38-91ED-1831783B0EA0}"/>
              </a:ext>
            </a:extLst>
          </p:cNvPr>
          <p:cNvSpPr/>
          <p:nvPr/>
        </p:nvSpPr>
        <p:spPr>
          <a:xfrm>
            <a:off x="7464287" y="4834395"/>
            <a:ext cx="665922" cy="287923"/>
          </a:xfrm>
          <a:prstGeom prst="rect">
            <a:avLst/>
          </a:prstGeom>
          <a:solidFill>
            <a:schemeClr val="accent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E680C-DAD0-455F-B21B-B97CE745C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0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1" grpId="0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FF80-ACC7-40BD-8857-EC0B63A49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Multi-Head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A5DF0-978F-4865-B456-1431DB4DE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29" y="1392506"/>
            <a:ext cx="3450806" cy="4626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43906-6863-4A0B-AE24-9CE0C8AC4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510" y="1145462"/>
            <a:ext cx="5884681" cy="50567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49B52-81C6-4ED8-BD3F-78FECF62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1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BD24F-30D9-4DAA-B4CE-D9686129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D78E1-7BBF-45E9-A4FD-0402507C7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66" y="205822"/>
            <a:ext cx="3201520" cy="630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37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48716F-7494-459D-8ECB-11388547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Masked Multi-Head Self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AEF73-C500-4171-8C1C-6EA1B565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D5780-1D66-4BDC-A4D7-82B9731EBD88}"/>
              </a:ext>
            </a:extLst>
          </p:cNvPr>
          <p:cNvSpPr txBox="1"/>
          <p:nvPr/>
        </p:nvSpPr>
        <p:spPr>
          <a:xfrm>
            <a:off x="945971" y="1335718"/>
            <a:ext cx="74282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sz="2800" dirty="0"/>
              <a:t>मैं </a:t>
            </a:r>
            <a:r>
              <a:rPr lang="en-IN" sz="2800" dirty="0"/>
              <a:t>          </a:t>
            </a:r>
            <a:r>
              <a:rPr lang="hi-IN" sz="2800" dirty="0"/>
              <a:t>आपको </a:t>
            </a:r>
            <a:r>
              <a:rPr lang="en-IN" sz="2800" dirty="0"/>
              <a:t>        </a:t>
            </a:r>
            <a:r>
              <a:rPr lang="hi-IN" sz="2800" dirty="0"/>
              <a:t>देख </a:t>
            </a:r>
            <a:r>
              <a:rPr lang="en-IN" sz="2800" dirty="0"/>
              <a:t>        </a:t>
            </a:r>
            <a:r>
              <a:rPr lang="hi-IN" sz="2800" dirty="0"/>
              <a:t>सकता </a:t>
            </a:r>
            <a:r>
              <a:rPr lang="en-IN" sz="2800" dirty="0"/>
              <a:t>               </a:t>
            </a:r>
            <a:r>
              <a:rPr lang="hi-IN" sz="2800" dirty="0"/>
              <a:t>हूं</a:t>
            </a:r>
            <a:endParaRPr lang="en-I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38CC32-E217-44E0-B9B1-920701AD2FD0}"/>
              </a:ext>
            </a:extLst>
          </p:cNvPr>
          <p:cNvSpPr txBox="1"/>
          <p:nvPr/>
        </p:nvSpPr>
        <p:spPr>
          <a:xfrm>
            <a:off x="8950379" y="1335718"/>
            <a:ext cx="1398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&lt;EOS&gt;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D274B2-0D6E-44AA-8420-F9C7B2EE2808}"/>
              </a:ext>
            </a:extLst>
          </p:cNvPr>
          <p:cNvSpPr/>
          <p:nvPr/>
        </p:nvSpPr>
        <p:spPr>
          <a:xfrm>
            <a:off x="2210150" y="1335718"/>
            <a:ext cx="1208911" cy="423508"/>
          </a:xfrm>
          <a:prstGeom prst="round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BE9E4F-B996-4704-BF00-A18B5D587206}"/>
              </a:ext>
            </a:extLst>
          </p:cNvPr>
          <p:cNvSpPr/>
          <p:nvPr/>
        </p:nvSpPr>
        <p:spPr>
          <a:xfrm>
            <a:off x="4091959" y="1355275"/>
            <a:ext cx="6425525" cy="5232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MASK future tokens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3EEB9B-DE11-414E-AABD-14DDCA26AF43}"/>
              </a:ext>
            </a:extLst>
          </p:cNvPr>
          <p:cNvSpPr txBox="1"/>
          <p:nvPr/>
        </p:nvSpPr>
        <p:spPr>
          <a:xfrm>
            <a:off x="4470915" y="1926709"/>
            <a:ext cx="517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Decoder should not see; otherwise it’s </a:t>
            </a:r>
            <a:r>
              <a:rPr lang="en-IN" dirty="0">
                <a:solidFill>
                  <a:srgbClr val="FF0000"/>
                </a:solidFill>
              </a:rPr>
              <a:t>cheating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4EC7B2-9376-48D5-9263-B67B12A9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830" y="2867475"/>
            <a:ext cx="3669097" cy="3275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0C66A3-E48B-4F86-B2C1-D411366EC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201" y="2305528"/>
            <a:ext cx="2042337" cy="6248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E593F8-6B17-4B4E-B934-DA5A83470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190" y="4859647"/>
            <a:ext cx="1257409" cy="5182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B8F364-2E35-4594-BB12-D8301E5C8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123" y="3646019"/>
            <a:ext cx="3535258" cy="136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4D1B-3804-4846-BA38-D630B405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Decoder: Masked Multi-Headed Self-Attention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949CE-BB2F-4C7C-B683-A42B30A0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6EEB0-B700-49F0-ADB0-FC8B6B5CC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57" y="926225"/>
            <a:ext cx="3172219" cy="53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3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E1A6-65CA-437B-818C-16DF90282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Encoder-Decoder Cross 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B2A9D-6C43-46A3-AE29-B7E6E904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1BE7E-37FA-49C9-84A1-AACADF405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601" y="1069254"/>
            <a:ext cx="6067838" cy="5220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3037D3-FE73-4144-9483-D28677D9EAAB}"/>
                  </a:ext>
                </a:extLst>
              </p:cNvPr>
              <p:cNvSpPr txBox="1"/>
              <p:nvPr/>
            </p:nvSpPr>
            <p:spPr>
              <a:xfrm>
                <a:off x="8213001" y="2236484"/>
                <a:ext cx="4456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I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I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3037D3-FE73-4144-9483-D28677D9E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001" y="2236484"/>
                <a:ext cx="445633" cy="276999"/>
              </a:xfrm>
              <a:prstGeom prst="rect">
                <a:avLst/>
              </a:prstGeom>
              <a:blipFill>
                <a:blip r:embed="rId3"/>
                <a:stretch>
                  <a:fillRect l="-13699" r="-13699" b="-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91D083-E20D-420C-A6F9-7A86BA6D02FD}"/>
                  </a:ext>
                </a:extLst>
              </p:cNvPr>
              <p:cNvSpPr txBox="1"/>
              <p:nvPr/>
            </p:nvSpPr>
            <p:spPr>
              <a:xfrm>
                <a:off x="9334495" y="3363498"/>
                <a:ext cx="620006" cy="3758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I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91D083-E20D-420C-A6F9-7A86BA6D0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5" y="3363498"/>
                <a:ext cx="620006" cy="375863"/>
              </a:xfrm>
              <a:prstGeom prst="rect">
                <a:avLst/>
              </a:prstGeom>
              <a:blipFill>
                <a:blip r:embed="rId4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591B64-FE80-4710-92D2-C2AC40FA558C}"/>
                  </a:ext>
                </a:extLst>
              </p:cNvPr>
              <p:cNvSpPr txBox="1"/>
              <p:nvPr/>
            </p:nvSpPr>
            <p:spPr>
              <a:xfrm>
                <a:off x="318052" y="1822621"/>
                <a:ext cx="459187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 be output vectors from the Transformer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encoder</a:t>
                </a:r>
                <a:endParaRPr lang="en-I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591B64-FE80-4710-92D2-C2AC40FA5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2" y="1822621"/>
                <a:ext cx="4591878" cy="830997"/>
              </a:xfrm>
              <a:prstGeom prst="rect">
                <a:avLst/>
              </a:prstGeom>
              <a:blipFill>
                <a:blip r:embed="rId5"/>
                <a:stretch>
                  <a:fillRect l="-1992" t="-5147" r="-266" b="-169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51BC40-11F9-4C27-A12B-72CD5900966B}"/>
                  </a:ext>
                </a:extLst>
              </p:cNvPr>
              <p:cNvSpPr txBox="1"/>
              <p:nvPr/>
            </p:nvSpPr>
            <p:spPr>
              <a:xfrm>
                <a:off x="318052" y="2720432"/>
                <a:ext cx="4591878" cy="865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p>
                          <m:sSup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400" dirty="0"/>
                  <a:t>  be input vectors from the Transformer </a:t>
                </a:r>
                <a:r>
                  <a:rPr lang="en-US" sz="2400" dirty="0">
                    <a:solidFill>
                      <a:srgbClr val="C00000"/>
                    </a:solidFill>
                  </a:rPr>
                  <a:t>decoder</a:t>
                </a:r>
                <a:endParaRPr lang="en-IN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51BC40-11F9-4C27-A12B-72CD59009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2" y="2720432"/>
                <a:ext cx="4591878" cy="865750"/>
              </a:xfrm>
              <a:prstGeom prst="rect">
                <a:avLst/>
              </a:prstGeom>
              <a:blipFill>
                <a:blip r:embed="rId6"/>
                <a:stretch>
                  <a:fillRect l="-1992" t="-4930" b="-119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5AF4A97-52F8-4311-9F2E-9BB141002A75}"/>
              </a:ext>
            </a:extLst>
          </p:cNvPr>
          <p:cNvSpPr txBox="1"/>
          <p:nvPr/>
        </p:nvSpPr>
        <p:spPr>
          <a:xfrm>
            <a:off x="318052" y="3718193"/>
            <a:ext cx="52461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Then</a:t>
            </a:r>
            <a:r>
              <a:rPr lang="en-US" dirty="0"/>
              <a:t> </a:t>
            </a:r>
            <a:r>
              <a:rPr lang="en-US" sz="2400" dirty="0"/>
              <a:t>keys and values are drawn from the encoder (like a memory):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924A77-654B-4E55-9F4F-A971BA4DCAE4}"/>
                  </a:ext>
                </a:extLst>
              </p:cNvPr>
              <p:cNvSpPr txBox="1"/>
              <p:nvPr/>
            </p:nvSpPr>
            <p:spPr>
              <a:xfrm>
                <a:off x="827729" y="4681201"/>
                <a:ext cx="30444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𝑉h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0924A77-654B-4E55-9F4F-A971BA4DC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29" y="4681201"/>
                <a:ext cx="3044488" cy="369332"/>
              </a:xfrm>
              <a:prstGeom prst="rect">
                <a:avLst/>
              </a:prstGeom>
              <a:blipFill>
                <a:blip r:embed="rId7"/>
                <a:stretch>
                  <a:fillRect l="-1804" r="-200" b="-1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BFFF17A-BD98-42F0-8A6E-E09D86130E7F}"/>
              </a:ext>
            </a:extLst>
          </p:cNvPr>
          <p:cNvSpPr txBox="1"/>
          <p:nvPr/>
        </p:nvSpPr>
        <p:spPr>
          <a:xfrm>
            <a:off x="318052" y="5182544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queries are drawn from the decoder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91B55C-70B1-4D0B-B098-25B2E5769552}"/>
                  </a:ext>
                </a:extLst>
              </p:cNvPr>
              <p:cNvSpPr txBox="1"/>
              <p:nvPr/>
            </p:nvSpPr>
            <p:spPr>
              <a:xfrm>
                <a:off x="854766" y="5613765"/>
                <a:ext cx="11932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91B55C-70B1-4D0B-B098-25B2E5769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766" y="5613765"/>
                <a:ext cx="1193211" cy="369332"/>
              </a:xfrm>
              <a:prstGeom prst="rect">
                <a:avLst/>
              </a:prstGeom>
              <a:blipFill>
                <a:blip r:embed="rId8"/>
                <a:stretch>
                  <a:fillRect l="-5612" r="-1020" b="-3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39E0C9B-D1A7-41D7-8A2C-A04DDF3011BB}"/>
              </a:ext>
            </a:extLst>
          </p:cNvPr>
          <p:cNvSpPr/>
          <p:nvPr/>
        </p:nvSpPr>
        <p:spPr>
          <a:xfrm>
            <a:off x="9144000" y="3051313"/>
            <a:ext cx="1043609" cy="387626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53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5" grpId="0"/>
      <p:bldP spid="16" grpId="0"/>
      <p:bldP spid="18" grpId="0"/>
      <p:bldP spid="19" grpId="0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C23C-4232-4E39-A653-A2F8FC96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Bit More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BDA14-74F4-4CD3-825B-1BBFBFEF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EB8443-A609-4C34-83EC-E67F1D7D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5871"/>
            <a:ext cx="5578323" cy="4084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780DEE-C6E4-4388-B606-7F7F46093C15}"/>
              </a:ext>
            </a:extLst>
          </p:cNvPr>
          <p:cNvSpPr txBox="1"/>
          <p:nvPr/>
        </p:nvSpPr>
        <p:spPr>
          <a:xfrm>
            <a:off x="1011306" y="2828835"/>
            <a:ext cx="43955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Add a feed forward layer (with residual connections and layer norm)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50405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C23C-4232-4E39-A653-A2F8FC96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Bit More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BDA14-74F4-4CD3-825B-1BBFBFEF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80DEE-C6E4-4388-B606-7F7F46093C15}"/>
              </a:ext>
            </a:extLst>
          </p:cNvPr>
          <p:cNvSpPr txBox="1"/>
          <p:nvPr/>
        </p:nvSpPr>
        <p:spPr>
          <a:xfrm>
            <a:off x="1011306" y="1188878"/>
            <a:ext cx="516089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Add a feed forward layer (with residual connections and layer norm)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Add a final linear layer to project the embeddings into a much longer vector of length vocab size (logits)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Add a final </a:t>
            </a:r>
            <a:r>
              <a:rPr lang="en-US" sz="2400" dirty="0" err="1"/>
              <a:t>softmax</a:t>
            </a:r>
            <a:r>
              <a:rPr lang="en-US" sz="2400" dirty="0"/>
              <a:t> to generate a probability distribution of possible next words!</a:t>
            </a:r>
          </a:p>
          <a:p>
            <a:pPr marL="342900" indent="-342900">
              <a:buFontTx/>
              <a:buChar char="-"/>
            </a:pPr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63000B-E77B-46BE-80A0-CA5A8264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754" y="1058973"/>
            <a:ext cx="5627594" cy="51704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F676A6-65FF-4091-903E-51078F8998ED}"/>
              </a:ext>
            </a:extLst>
          </p:cNvPr>
          <p:cNvSpPr/>
          <p:nvPr/>
        </p:nvSpPr>
        <p:spPr>
          <a:xfrm>
            <a:off x="9437688" y="2315817"/>
            <a:ext cx="988460" cy="65598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5FDB9B-CBF9-4D17-99B4-73CE802B2E8D}"/>
              </a:ext>
            </a:extLst>
          </p:cNvPr>
          <p:cNvSpPr/>
          <p:nvPr/>
        </p:nvSpPr>
        <p:spPr>
          <a:xfrm>
            <a:off x="9458753" y="1858616"/>
            <a:ext cx="988460" cy="29817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0AACD8-5D6F-4FB3-82B1-B9990E60346D}"/>
              </a:ext>
            </a:extLst>
          </p:cNvPr>
          <p:cNvSpPr/>
          <p:nvPr/>
        </p:nvSpPr>
        <p:spPr>
          <a:xfrm>
            <a:off x="9448814" y="1480928"/>
            <a:ext cx="988460" cy="29817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17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1234-1A0A-46DA-9175-B1FC35F6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Transformers Outside of NLP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15FB0-14CB-4223-83C9-012EBCA8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A586D9-92FB-46DD-96B3-68922DCEF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96" y="1506597"/>
            <a:ext cx="2667231" cy="4023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0C1EF-0CED-4D13-ADAD-2AF1A6794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310" y="1735979"/>
            <a:ext cx="3825572" cy="3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00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32F24-FA35-44C6-8236-AC4B9BE3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33A9B-945F-4FE3-A033-28ADF505E94F}"/>
              </a:ext>
            </a:extLst>
          </p:cNvPr>
          <p:cNvSpPr txBox="1"/>
          <p:nvPr/>
        </p:nvSpPr>
        <p:spPr>
          <a:xfrm>
            <a:off x="2754312" y="3110948"/>
            <a:ext cx="6943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rgbClr val="0070C0"/>
                </a:solidFill>
              </a:rPr>
              <a:t>Executing a Transformer</a:t>
            </a:r>
          </a:p>
        </p:txBody>
      </p:sp>
    </p:spTree>
    <p:extLst>
      <p:ext uri="{BB962C8B-B14F-4D97-AF65-F5344CB8AC3E}">
        <p14:creationId xmlns:p14="http://schemas.microsoft.com/office/powerpoint/2010/main" val="791179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FB74E-67E3-423C-9989-2421BF60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High Level Look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0C28F-0709-4B1A-9EAA-5F9A5289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A72394-5688-4DB8-BE2F-06B9EF64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980" y="1105260"/>
            <a:ext cx="6250429" cy="1288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A5A3D0-2456-4DBC-B940-C1F838E63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77" y="2895708"/>
            <a:ext cx="4750183" cy="313645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3716D3D-4DCC-4503-847A-246871829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505" y="2588394"/>
            <a:ext cx="5393221" cy="351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787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9293-8DC0-48E7-B62B-528163F4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Self Attention and Feedforward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F020C-BA68-4828-ACEA-7BC3C5BC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E452CA3-CCC3-459A-9002-7D909BB7F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714" y="908685"/>
            <a:ext cx="8191086" cy="525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217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BE6B-9498-4CE4-85DA-A5F7FEA3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Self Attention Visualization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8A235-71B9-430A-BAFC-3E2130B5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43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99C13B9-D455-48E0-9B4F-E33F3E6A7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18" y="1134097"/>
            <a:ext cx="5526591" cy="522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910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2109-A2D8-4C11-81FF-9C433FB2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Self Attention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B001-ECB7-48BD-84B0-64E7F0FA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44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CD38E87-C462-47CD-A1F2-5658482D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2" y="1167848"/>
            <a:ext cx="83343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59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6AEED-4F82-4B1C-B7EC-9ED1288F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B0DC8-CE9A-436D-948E-35A01C1B6D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6238" y="-204788"/>
            <a:ext cx="10545762" cy="1112838"/>
          </a:xfrm>
        </p:spPr>
        <p:txBody>
          <a:bodyPr/>
          <a:lstStyle/>
          <a:p>
            <a:r>
              <a:rPr lang="en-IN" dirty="0"/>
              <a:t>Self Attention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32BCAC-D00F-4663-B23B-94799BE81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678" y="247488"/>
            <a:ext cx="6429307" cy="610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22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A6BEF8-1F1E-4BA5-A4C8-2D8D42C5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Multi-Head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FECD5-7A82-4747-8F27-40564AAEC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46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D440D0-6B00-444D-8CC5-8026C42A7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08" y="874878"/>
            <a:ext cx="9279283" cy="548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5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7DA37-2F80-4316-BA7E-CD1D5F725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Multi-Head 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7CB7C-6757-4076-8895-F8F9047F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47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7D4C20F-EAEE-42FC-A618-E1987492F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25" y="1128712"/>
            <a:ext cx="969645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325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5F0E2-C60B-4D4C-A0CE-8D321076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Multi-Head 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D77E6-F354-40A0-9A56-63BB6CF9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48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0907B41-87D5-4F5D-9165-5A88DFBD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35" y="908684"/>
            <a:ext cx="8938846" cy="494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401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0EA0-1E5C-4BE3-A760-579C59085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Multi-Head 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05097-3BC9-459D-8564-3A4C637D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49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AE70D1E-0EDE-4FBF-8974-975E175EE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90" y="908685"/>
            <a:ext cx="9731244" cy="544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59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B029-E6E8-496F-9E0F-8F50BDDA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of NLP Sometime 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F34F-CF64-47CB-8566-9135220C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097280"/>
            <a:ext cx="6460434" cy="5180971"/>
          </a:xfrm>
        </p:spPr>
        <p:txBody>
          <a:bodyPr/>
          <a:lstStyle/>
          <a:p>
            <a:r>
              <a:rPr lang="en-US" dirty="0"/>
              <a:t>Encode sentences with a bidirectional LSTM</a:t>
            </a:r>
          </a:p>
          <a:p>
            <a:r>
              <a:rPr lang="en-US" dirty="0"/>
              <a:t>Define your output (parse, sentence, summary) as a sequence, and use an LSTM to generate it.</a:t>
            </a:r>
          </a:p>
          <a:p>
            <a:r>
              <a:rPr lang="en-US" dirty="0"/>
              <a:t>Use attention to allow flexible access to memory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E1FA2-0A40-484E-BA40-D61C6A94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39FE84-1123-4094-B852-50A9A504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461" y="1291039"/>
            <a:ext cx="2027096" cy="1234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85F4ED-6E6F-4EFB-8B40-F9DC7A73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339" y="2907940"/>
            <a:ext cx="1950889" cy="1120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162C17-FA10-4AD0-9C29-9FFB0661F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643" y="4503218"/>
            <a:ext cx="2591025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4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63E4-563E-4C2A-9E94-A379BAFC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Multi-Head 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90962-F708-4972-A230-8D80CAA0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50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CD51D00-933E-435B-B740-B643376EE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80" y="921310"/>
            <a:ext cx="5561358" cy="501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EBD6615-6CC5-43E0-A561-A5D9B331CB4E}"/>
              </a:ext>
            </a:extLst>
          </p:cNvPr>
          <p:cNvSpPr/>
          <p:nvPr/>
        </p:nvSpPr>
        <p:spPr>
          <a:xfrm>
            <a:off x="4631635" y="1669774"/>
            <a:ext cx="198782" cy="715617"/>
          </a:xfrm>
          <a:prstGeom prst="ellipse">
            <a:avLst/>
          </a:prstGeom>
          <a:solidFill>
            <a:srgbClr val="B37111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70EB35-0950-4EFD-A5C3-F3FCB515B959}"/>
              </a:ext>
            </a:extLst>
          </p:cNvPr>
          <p:cNvSpPr/>
          <p:nvPr/>
        </p:nvSpPr>
        <p:spPr>
          <a:xfrm>
            <a:off x="4601818" y="4959624"/>
            <a:ext cx="198782" cy="715617"/>
          </a:xfrm>
          <a:prstGeom prst="ellipse">
            <a:avLst/>
          </a:prstGeom>
          <a:solidFill>
            <a:srgbClr val="00B050">
              <a:alpha val="4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1494DB-355E-4866-AF4D-DE9A62D037DD}"/>
              </a:ext>
            </a:extLst>
          </p:cNvPr>
          <p:cNvSpPr txBox="1"/>
          <p:nvPr/>
        </p:nvSpPr>
        <p:spPr>
          <a:xfrm>
            <a:off x="4844933" y="1713709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HEAD #1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DE88CD-029B-4D22-87EB-871A9A8C41CA}"/>
              </a:ext>
            </a:extLst>
          </p:cNvPr>
          <p:cNvSpPr txBox="1"/>
          <p:nvPr/>
        </p:nvSpPr>
        <p:spPr>
          <a:xfrm>
            <a:off x="4844933" y="5305909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HEAD #5</a:t>
            </a:r>
          </a:p>
        </p:txBody>
      </p:sp>
    </p:spTree>
    <p:extLst>
      <p:ext uri="{BB962C8B-B14F-4D97-AF65-F5344CB8AC3E}">
        <p14:creationId xmlns:p14="http://schemas.microsoft.com/office/powerpoint/2010/main" val="252594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63BEF-1A32-41E4-9BF6-0B65BF39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Positional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19CB6-05C7-4C77-8495-A8D0C829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8AE226-109C-4B5A-91DE-E16DC637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32" y="1097259"/>
            <a:ext cx="8378901" cy="51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43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CF034-7BEC-48D5-9DB7-0722454F5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Positional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0173-DC6D-4ABA-8C62-05D82484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83D2668-AF1E-4AAF-AEFD-ADBD2970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04" y="2137327"/>
            <a:ext cx="99441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363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C794-A99C-4590-98DD-5B0D5EE0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Positional Encoding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B1780-468F-4979-9039-74B92946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53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B7A912F-3242-4ACB-9361-2F5CA8FCA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4" y="925664"/>
            <a:ext cx="7536358" cy="552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01A6F-B9FA-462C-8AE2-046F451D5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506" y="2764148"/>
            <a:ext cx="3071126" cy="20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88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D15B-5F3B-4634-933E-6B021064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Residual and Normalization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D735C-4B67-4935-A820-9F4E92912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54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C16D920-40FA-4B1F-A73B-A5FE62FE5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299" y="998734"/>
            <a:ext cx="5728536" cy="535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2610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DD0D-F6EE-4AC1-AA10-D605A922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Encoder-Decoder Connection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B46C8-315F-42E3-BCB6-91449602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55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8A2AC29-6A1A-4AF0-94B3-0AF651A8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40" y="993324"/>
            <a:ext cx="9621077" cy="546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626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06679-0534-4199-8725-7F0DC375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Decoder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30B57-1012-4E6A-91F4-2DB1C7E9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56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F1BC750-49C7-4708-B822-D1AEA3FE90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6" y="1174669"/>
            <a:ext cx="9433892" cy="518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229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CEDD-82DC-45C3-A95C-222548CE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Decoder Side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F28AF-95DC-4604-971B-8F1054DA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57</a:t>
            </a:fld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3295DE1-3083-4E01-BB5F-0661D0E016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21" y="958380"/>
            <a:ext cx="9827611" cy="539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773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DA88-0BD3-485F-9FCE-1C8A94C94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Linear and </a:t>
            </a:r>
            <a:r>
              <a:rPr lang="en-US" dirty="0" err="1"/>
              <a:t>Softmax</a:t>
            </a:r>
            <a:r>
              <a:rPr lang="en-US" dirty="0"/>
              <a:t> Layer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04565-AC13-4AB4-AF60-1FA2DF7F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58</a:t>
            </a:fld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74B75D0-AEF2-4C38-94C0-2D9B3A511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143" y="1124985"/>
            <a:ext cx="8277225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4638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C88A-37FD-4B02-A9B4-B388E5E7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Note on 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BAA98-30D2-44C2-87DC-83748628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59</a:t>
            </a:fld>
            <a:endParaRPr lang="en-US"/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552DBE1F-24D3-4CAC-9B40-82554065D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5" y="908685"/>
            <a:ext cx="9385851" cy="477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1B051-C0AE-4218-BEEF-EA0B252EA002}"/>
              </a:ext>
            </a:extLst>
          </p:cNvPr>
          <p:cNvSpPr txBox="1"/>
          <p:nvPr/>
        </p:nvSpPr>
        <p:spPr>
          <a:xfrm>
            <a:off x="2140577" y="5874026"/>
            <a:ext cx="839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** In real scenario, the output vocab is large (unique words in training corpora)</a:t>
            </a:r>
          </a:p>
        </p:txBody>
      </p:sp>
    </p:spTree>
    <p:extLst>
      <p:ext uri="{BB962C8B-B14F-4D97-AF65-F5344CB8AC3E}">
        <p14:creationId xmlns:p14="http://schemas.microsoft.com/office/powerpoint/2010/main" val="99026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87D8E-F54B-4D42-ADC3-700F7464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Three 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61D0E-CF0B-4F85-AE17-32E13F1A4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(or at least not increase) </a:t>
            </a:r>
            <a:r>
              <a:rPr lang="en-US" dirty="0">
                <a:solidFill>
                  <a:srgbClr val="C00000"/>
                </a:solidFill>
              </a:rPr>
              <a:t>computational complexity</a:t>
            </a:r>
            <a:r>
              <a:rPr lang="en-US" dirty="0"/>
              <a:t> per layer.</a:t>
            </a:r>
          </a:p>
          <a:p>
            <a:r>
              <a:rPr lang="en-US" dirty="0"/>
              <a:t>Minimize </a:t>
            </a:r>
            <a:r>
              <a:rPr lang="en-US" dirty="0">
                <a:solidFill>
                  <a:srgbClr val="C00000"/>
                </a:solidFill>
              </a:rPr>
              <a:t>path length </a:t>
            </a:r>
            <a:r>
              <a:rPr lang="en-US" dirty="0"/>
              <a:t>between any pair of words to facilitate learning of </a:t>
            </a:r>
            <a:r>
              <a:rPr lang="en-US" dirty="0">
                <a:solidFill>
                  <a:srgbClr val="C00000"/>
                </a:solidFill>
              </a:rPr>
              <a:t>long-range dependencies</a:t>
            </a:r>
            <a:r>
              <a:rPr lang="en-US" dirty="0"/>
              <a:t>.</a:t>
            </a:r>
          </a:p>
          <a:p>
            <a:r>
              <a:rPr lang="en-US" dirty="0"/>
              <a:t>Maximize the amount of computation that can be </a:t>
            </a:r>
            <a:r>
              <a:rPr lang="en-US" dirty="0">
                <a:solidFill>
                  <a:srgbClr val="C00000"/>
                </a:solidFill>
              </a:rPr>
              <a:t>parallelized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FDF2E-20AC-42FA-B576-6848F87F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1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441E-FC7A-4CC1-8EDE-6A69BEE1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Note on 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24E4F-A140-48E3-8D9E-89FD5C84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60</a:t>
            </a:fld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37BF93E-C3E0-4AC2-861A-1F506E6F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347" y="908685"/>
            <a:ext cx="8606714" cy="469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6AC86-EA1D-47BF-A6B5-A96C1A259304}"/>
              </a:ext>
            </a:extLst>
          </p:cNvPr>
          <p:cNvSpPr txBox="1"/>
          <p:nvPr/>
        </p:nvSpPr>
        <p:spPr>
          <a:xfrm>
            <a:off x="4591879" y="5794924"/>
            <a:ext cx="217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Cross Entropy Loss</a:t>
            </a:r>
          </a:p>
        </p:txBody>
      </p:sp>
    </p:spTree>
    <p:extLst>
      <p:ext uri="{BB962C8B-B14F-4D97-AF65-F5344CB8AC3E}">
        <p14:creationId xmlns:p14="http://schemas.microsoft.com/office/powerpoint/2010/main" val="1330526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5288-FC43-4732-97F3-FFE64896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Note on 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8504D-9EFE-4C36-8BBF-68122B625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61</a:t>
            </a:fld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B5C33A04-B6BF-442E-A353-B3808163F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0" y="1305962"/>
            <a:ext cx="5851409" cy="454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9FEB1229-3E5F-4DD0-BCA8-77B6EDF4E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372" y="1503209"/>
            <a:ext cx="5547119" cy="430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789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33E9-E83C-49E0-B76E-6BEC64FE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Transformer #Parameter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3818C-46C8-4BE5-B20E-BA4766ADF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/>
              <a:t>Embedding layer</a:t>
            </a:r>
          </a:p>
          <a:p>
            <a:pPr lvl="1"/>
            <a:r>
              <a:rPr lang="en-US" dirty="0"/>
              <a:t>Parameters associated with the input and output embeddings for tokens, which encode their semantic meanings</a:t>
            </a:r>
          </a:p>
          <a:p>
            <a:r>
              <a:rPr lang="en-US" dirty="0"/>
              <a:t>Positional Encodings</a:t>
            </a:r>
          </a:p>
          <a:p>
            <a:pPr lvl="1"/>
            <a:r>
              <a:rPr lang="en-US" dirty="0"/>
              <a:t>Parameters used to encode positional information in the input sequences</a:t>
            </a:r>
          </a:p>
          <a:p>
            <a:r>
              <a:rPr lang="en-US" dirty="0"/>
              <a:t>Encoder Layers</a:t>
            </a:r>
          </a:p>
          <a:p>
            <a:pPr lvl="1"/>
            <a:r>
              <a:rPr lang="en-US" dirty="0"/>
              <a:t>Parameters within each encoder layer, including those associated with self-attention mechanisms, position-wise feedforward networks, and layer normalization</a:t>
            </a:r>
          </a:p>
          <a:p>
            <a:r>
              <a:rPr lang="en-US" dirty="0"/>
              <a:t>Decoder Layers </a:t>
            </a:r>
          </a:p>
          <a:p>
            <a:pPr lvl="1"/>
            <a:r>
              <a:rPr lang="en-US" dirty="0"/>
              <a:t>Parameters within each decoder layer, including self-attention mechanisms, cross-attention mechanisms, position-wise feedforward networks, and layer normalization.</a:t>
            </a:r>
          </a:p>
          <a:p>
            <a:pPr lvl="1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406BA-E186-41A6-96F7-AA5C11E2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6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3874-0B75-42C1-9824-D619A993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Embedding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60B24-45F4-4C3F-83A1-D3492AF067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be the maximum sequence length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the size of the vocabulary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positional embedding parameters, which are fixed and not learned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token embeddings parameters, which are trainable</a:t>
                </a:r>
              </a:p>
              <a:p>
                <a:r>
                  <a:rPr lang="en-US" dirty="0"/>
                  <a:t>No of trainable parameters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𝑒𝑚𝑏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37000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512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18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944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60B24-45F4-4C3F-83A1-D3492AF06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0" r="-12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B0C94-BDAE-42FF-A1CC-423B6FFB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DF36-DD45-45CB-B60A-B2E4C18F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Other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9A482-6F3C-4E0D-8F33-23218203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5654F-5197-4854-B15F-BD422DBDF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38" y="1847388"/>
            <a:ext cx="5173498" cy="3668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31C8AB-837D-4498-AB47-93154FAD0FF9}"/>
              </a:ext>
            </a:extLst>
          </p:cNvPr>
          <p:cNvSpPr txBox="1"/>
          <p:nvPr/>
        </p:nvSpPr>
        <p:spPr>
          <a:xfrm>
            <a:off x="6823081" y="2158308"/>
            <a:ext cx="49198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1" i="0" u="none" strike="noStrike" baseline="0" dirty="0">
                <a:latin typeface="NimbusSanL-Bold"/>
              </a:rPr>
              <a:t>Encoder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latin typeface="NimbusSanL-Regu"/>
              </a:rPr>
              <a:t>Multi-Head Attention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latin typeface="NimbusSanL-Regu"/>
              </a:rPr>
              <a:t>2x </a:t>
            </a:r>
            <a:r>
              <a:rPr lang="en-IN" sz="2400" b="0" i="0" u="none" strike="noStrike" baseline="0" dirty="0" err="1">
                <a:latin typeface="NimbusSanL-Regu"/>
              </a:rPr>
              <a:t>Layernorm</a:t>
            </a:r>
            <a:endParaRPr lang="en-IN" sz="2400" dirty="0">
              <a:latin typeface="NimbusSa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latin typeface="NimbusSanL-Regu"/>
              </a:rPr>
              <a:t>Feed Forward Network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b="1" i="0" u="none" strike="noStrike" baseline="0" dirty="0">
                <a:latin typeface="NimbusSanL-Bold"/>
              </a:rPr>
              <a:t>Decoder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latin typeface="NimbusSanL-Regu"/>
              </a:rPr>
              <a:t>2x Multi-Head Attention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latin typeface="NimbusSanL-Regu"/>
              </a:rPr>
              <a:t>3x </a:t>
            </a:r>
            <a:r>
              <a:rPr lang="en-IN" sz="2400" b="0" i="0" u="none" strike="noStrike" baseline="0" dirty="0" err="1">
                <a:latin typeface="NimbusSanL-Regu"/>
              </a:rPr>
              <a:t>Layernorm</a:t>
            </a:r>
            <a:endParaRPr lang="en-IN" sz="2400" b="0" i="0" u="none" strike="noStrike" baseline="0" dirty="0">
              <a:latin typeface="NimbusSanL-Regu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latin typeface="NimbusSanL-Regu"/>
              </a:rPr>
              <a:t>Feed Forward Network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4747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0558-C571-4147-8EDA-67BD787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 Block: MHA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4F606-3B88-4188-9602-37F3EB9A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8FF5A-01FD-4630-AC04-16B77677DEC1}"/>
                  </a:ext>
                </a:extLst>
              </p:cNvPr>
              <p:cNvSpPr txBox="1"/>
              <p:nvPr/>
            </p:nvSpPr>
            <p:spPr>
              <a:xfrm>
                <a:off x="4015409" y="1158631"/>
                <a:ext cx="7188475" cy="4431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IN" sz="2800" b="0" i="0" u="none" strike="noStrike" baseline="0" dirty="0">
                    <a:latin typeface="NimbusSanL-Regu"/>
                  </a:rPr>
                  <a:t>The input token embeddings have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2800" b="0" i="0" u="none" strike="noStrike" baseline="0" dirty="0">
                    <a:latin typeface="NimbusSanL-ReguItal"/>
                  </a:rPr>
                  <a:t> </a:t>
                </a:r>
                <a:r>
                  <a:rPr lang="en-IN" sz="2800" b="0" i="0" u="none" strike="noStrike" baseline="0" dirty="0">
                    <a:latin typeface="NimbusSanL-Regu"/>
                  </a:rPr>
                  <a:t>(embedding dimension)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IN" sz="2800" b="0" i="0" u="none" strike="noStrike" baseline="0" dirty="0">
                  <a:latin typeface="NimbusSanL-Regu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800" b="0" i="0" u="none" strike="noStrike" baseline="0" dirty="0">
                    <a:latin typeface="NimbusSanL-Regu"/>
                  </a:rPr>
                  <a:t>Project input embeddings into </a:t>
                </a:r>
                <a:r>
                  <a:rPr lang="en-US" sz="2800" b="0" i="0" u="none" strike="noStrike" baseline="0" dirty="0">
                    <a:latin typeface="NimbusSanL-Regu"/>
                  </a:rPr>
                  <a:t>Query, Keys and Values with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800" b="0" i="0" u="none" strike="noStrike" baseline="0" dirty="0">
                    <a:latin typeface="NimbusSanL-Regu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800" b="1" i="0" u="none" strike="noStrike" baseline="0" dirty="0">
                    <a:latin typeface="NimbusSanL-BoldItal"/>
                  </a:rPr>
                  <a:t> </a:t>
                </a:r>
                <a:r>
                  <a:rPr lang="en-US" sz="2800" b="0" i="0" u="none" strike="noStrike" baseline="0" dirty="0">
                    <a:latin typeface="NimbusSanL-Regu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800" b="1" i="0" u="none" strike="noStrike" baseline="0" dirty="0">
                    <a:latin typeface="NimbusSanL-BoldItal"/>
                  </a:rPr>
                  <a:t> </a:t>
                </a:r>
                <a:r>
                  <a:rPr lang="en-US" sz="2800" b="0" i="0" u="none" strike="noStrike" baseline="0" dirty="0">
                    <a:latin typeface="NimbusSanL-Regu"/>
                  </a:rPr>
                  <a:t>for each head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NimbusSanL-Regu"/>
                  </a:rPr>
                  <a:t>W</a:t>
                </a:r>
                <a:r>
                  <a:rPr lang="en-US" sz="2800" b="0" i="0" u="none" strike="noStrike" baseline="0" dirty="0">
                    <a:latin typeface="NimbusSanL-Regu"/>
                  </a:rPr>
                  <a:t>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b="0" i="0" u="none" strike="noStrike" baseline="0" dirty="0">
                    <a:latin typeface="NimbusSanL-ReguItal"/>
                  </a:rPr>
                  <a:t> </a:t>
                </a:r>
                <a:r>
                  <a:rPr lang="en-US" sz="2800" dirty="0">
                    <a:latin typeface="NimbusSanL-Regu"/>
                  </a:rPr>
                  <a:t>no </a:t>
                </a:r>
                <a:r>
                  <a:rPr lang="en-IN" sz="2800" b="0" i="0" u="none" strike="noStrike" baseline="0" dirty="0">
                    <a:latin typeface="NimbusSanL-Regu"/>
                  </a:rPr>
                  <a:t>of each Matrix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IN" sz="2800" b="0" i="0" u="none" strike="noStrike" baseline="0" dirty="0">
                  <a:latin typeface="NimbusSanL-Regu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800" b="0" i="0" u="none" strike="noStrike" baseline="0" dirty="0">
                    <a:latin typeface="NimbusSanL-Regu"/>
                  </a:rPr>
                  <a:t>Project concatenated output of the Scaled Dot-Product Attention </a:t>
                </a:r>
                <a:r>
                  <a:rPr lang="en-US" sz="2800" b="0" i="0" u="none" strike="noStrike" baseline="0" dirty="0">
                    <a:latin typeface="NimbusSanL-Regu"/>
                  </a:rPr>
                  <a:t>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b="0" i="0" u="none" strike="noStrike" baseline="0" dirty="0">
                    <a:latin typeface="NimbusSanL-ReguItal"/>
                  </a:rPr>
                  <a:t> </a:t>
                </a:r>
                <a:r>
                  <a:rPr lang="en-US" sz="2800" b="0" i="0" u="none" strike="noStrike" baseline="0" dirty="0">
                    <a:latin typeface="NimbusSanL-Regu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8FF5A-01FD-4630-AC04-16B77677D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409" y="1158631"/>
                <a:ext cx="7188475" cy="4431598"/>
              </a:xfrm>
              <a:prstGeom prst="rect">
                <a:avLst/>
              </a:prstGeom>
              <a:blipFill>
                <a:blip r:embed="rId2"/>
                <a:stretch>
                  <a:fillRect l="-1527" t="-1238" b="-30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295EEA9-F3BA-45FE-A099-36C88A0E3267}"/>
              </a:ext>
            </a:extLst>
          </p:cNvPr>
          <p:cNvGrpSpPr/>
          <p:nvPr/>
        </p:nvGrpSpPr>
        <p:grpSpPr>
          <a:xfrm>
            <a:off x="546681" y="1589449"/>
            <a:ext cx="3260002" cy="4000847"/>
            <a:chOff x="546681" y="1589449"/>
            <a:chExt cx="3260002" cy="4000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0381B9-7587-4FDB-B2C5-E9C8402A4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681" y="1589449"/>
              <a:ext cx="3147333" cy="40008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0E12610-D2A3-4666-AB13-04B3E2C0D622}"/>
                    </a:ext>
                  </a:extLst>
                </p:cNvPr>
                <p:cNvSpPr txBox="1"/>
                <p:nvPr/>
              </p:nvSpPr>
              <p:spPr>
                <a:xfrm>
                  <a:off x="3376815" y="3259241"/>
                  <a:ext cx="4298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1800" b="0" i="1" u="none" strike="noStrike" baseline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0E12610-D2A3-4666-AB13-04B3E2C0D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815" y="3259241"/>
                  <a:ext cx="42986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14748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0558-C571-4147-8EDA-67BD787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 Block: MHA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4F606-3B88-4188-9602-37F3EB9A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8FF5A-01FD-4630-AC04-16B77677DEC1}"/>
                  </a:ext>
                </a:extLst>
              </p:cNvPr>
              <p:cNvSpPr txBox="1"/>
              <p:nvPr/>
            </p:nvSpPr>
            <p:spPr>
              <a:xfrm>
                <a:off x="4015409" y="1566134"/>
                <a:ext cx="7841974" cy="4110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NimbusSanL-Regu"/>
                  </a:rPr>
                  <a:t>Project Input Sequence into Query, Key and Value: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NimbusSanL-Regu"/>
                  </a:rPr>
                  <a:t>Input shape: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𝑠𝑒𝑞</m:t>
                        </m:r>
                        <m:r>
                          <m:rPr>
                            <m:lit/>
                          </m:rPr>
                          <a:rPr lang="en-IN" sz="28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(</a:t>
                </a:r>
                <a14:m>
                  <m:oMath xmlns:m="http://schemas.openxmlformats.org/officeDocument/2006/math">
                    <m:r>
                      <a:rPr lang="en-IN" sz="2800" i="1">
                        <a:latin typeface="Cambria Math" panose="02040503050406030204" pitchFamily="18" charset="0"/>
                      </a:rPr>
                      <m:t>𝑠𝑒𝑞</m:t>
                    </m:r>
                    <m:r>
                      <m:rPr>
                        <m:lit/>
                      </m:rPr>
                      <a:rPr lang="en-IN" sz="2800" i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IN" sz="2800" i="1">
                        <a:latin typeface="Cambria Math" panose="02040503050406030204" pitchFamily="18" charset="0"/>
                      </a:rPr>
                      <m:t>𝑙𝑒𝑛</m:t>
                    </m:r>
                  </m:oMath>
                </a14:m>
                <a:r>
                  <a:rPr lang="en-US" sz="2800" dirty="0">
                    <a:latin typeface="NimbusSanL-Regu"/>
                  </a:rPr>
                  <a:t> is the number of tokens, where each has the embedding 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NimbusSanL-Regu"/>
                  </a:rPr>
                  <a:t>For MHA we project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𝑞𝑘𝑣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 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𝑞𝑘𝑣</m:t>
                        </m:r>
                      </m:sub>
                    </m:sSub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>
                  <a:latin typeface="NimbusSanL-Regu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NimbusSanL-Regu"/>
                  </a:rPr>
                  <a:t>We split 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 heads and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800" b="1" dirty="0">
                    <a:latin typeface="NimbusSanL-BoldItal"/>
                  </a:rPr>
                  <a:t> </a:t>
                </a:r>
                <a:r>
                  <a:rPr lang="en-US" sz="2800" dirty="0">
                    <a:latin typeface="NimbusSanL-Regu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 for each head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NimbusSanL-Regu"/>
                  </a:rPr>
                  <a:t>Each Matrix has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b="0" i="1" u="none" strike="noStrike" baseline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sz="2800" b="0" i="1" u="none" strike="noStrike" baseline="0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𝑞𝑘𝑣</m:t>
                        </m:r>
                      </m:sub>
                    </m:sSub>
                  </m:oMath>
                </a14:m>
                <a:endParaRPr lang="en-US" sz="2800" dirty="0">
                  <a:latin typeface="NimbusSanL-Regu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8FF5A-01FD-4630-AC04-16B77677D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409" y="1566134"/>
                <a:ext cx="7841974" cy="4110421"/>
              </a:xfrm>
              <a:prstGeom prst="rect">
                <a:avLst/>
              </a:prstGeom>
              <a:blipFill>
                <a:blip r:embed="rId3"/>
                <a:stretch>
                  <a:fillRect l="-1400" t="-1484" r="-467" b="-31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CC730A6-7B51-4BEE-89C0-2343A42B7CF3}"/>
              </a:ext>
            </a:extLst>
          </p:cNvPr>
          <p:cNvGrpSpPr/>
          <p:nvPr/>
        </p:nvGrpSpPr>
        <p:grpSpPr>
          <a:xfrm>
            <a:off x="546681" y="1589449"/>
            <a:ext cx="3260002" cy="4000847"/>
            <a:chOff x="546681" y="1589449"/>
            <a:chExt cx="3260002" cy="400084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7BBEED3-2AB1-48DC-A7FF-6C73DDCE7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681" y="1589449"/>
              <a:ext cx="3147333" cy="400084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6DDCA45-EA16-4EEB-A9F7-5F7066E35CC4}"/>
                    </a:ext>
                  </a:extLst>
                </p:cNvPr>
                <p:cNvSpPr txBox="1"/>
                <p:nvPr/>
              </p:nvSpPr>
              <p:spPr>
                <a:xfrm>
                  <a:off x="3376815" y="3259241"/>
                  <a:ext cx="4298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1800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u="none" strike="noStrike" baseline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IN" sz="1800" b="0" i="1" u="none" strike="noStrike" baseline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6DDCA45-EA16-4EEB-A9F7-5F7066E35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815" y="3259241"/>
                  <a:ext cx="429868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89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0558-C571-4147-8EDA-67BD787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 Block: MHA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4F606-3B88-4188-9602-37F3EB9A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8FF5A-01FD-4630-AC04-16B77677DEC1}"/>
                  </a:ext>
                </a:extLst>
              </p:cNvPr>
              <p:cNvSpPr txBox="1"/>
              <p:nvPr/>
            </p:nvSpPr>
            <p:spPr>
              <a:xfrm>
                <a:off x="4015409" y="1963701"/>
                <a:ext cx="7841974" cy="2710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NimbusSanL-Regu"/>
                  </a:rPr>
                  <a:t>Project concatenated output to the MHA output: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NimbusSanL-Regu"/>
                  </a:rPr>
                  <a:t>We concatenate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NimbusSanL-Regu"/>
                  </a:rPr>
                  <a:t>outputs, where each has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𝑞𝑘𝑣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 and end up with a shape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 again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NimbusSanL-Regu"/>
                  </a:rPr>
                  <a:t>We then project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NimbusSanL-Regu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endParaRPr lang="en-US" sz="2800" dirty="0">
                  <a:latin typeface="NimbusSanL-Regu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2800" dirty="0">
                    <a:latin typeface="NimbusSanL-Regu"/>
                  </a:rPr>
                  <a:t> thus has a shape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8FF5A-01FD-4630-AC04-16B77677D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409" y="1963701"/>
                <a:ext cx="7841974" cy="2710870"/>
              </a:xfrm>
              <a:prstGeom prst="rect">
                <a:avLst/>
              </a:prstGeom>
              <a:blipFill>
                <a:blip r:embed="rId3"/>
                <a:stretch>
                  <a:fillRect l="-1400" t="-2022" b="-53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E95846B-3F6D-4B37-9ACB-B01FD004DD91}"/>
              </a:ext>
            </a:extLst>
          </p:cNvPr>
          <p:cNvGrpSpPr/>
          <p:nvPr/>
        </p:nvGrpSpPr>
        <p:grpSpPr>
          <a:xfrm>
            <a:off x="546681" y="1589449"/>
            <a:ext cx="3260002" cy="4000847"/>
            <a:chOff x="546681" y="1589449"/>
            <a:chExt cx="3260002" cy="400084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EFEAF7-8A78-4087-9308-25AB018DCE52}"/>
                </a:ext>
              </a:extLst>
            </p:cNvPr>
            <p:cNvGrpSpPr/>
            <p:nvPr/>
          </p:nvGrpSpPr>
          <p:grpSpPr>
            <a:xfrm>
              <a:off x="546681" y="1589449"/>
              <a:ext cx="3260002" cy="4000847"/>
              <a:chOff x="546681" y="1589449"/>
              <a:chExt cx="3260002" cy="400084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32EDE63-6142-4C23-B63F-18342AB44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681" y="1589449"/>
                <a:ext cx="3147333" cy="4000847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80E0EDE-7466-493F-9F8D-C7FF2A26A63D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815" y="3259241"/>
                    <a:ext cx="4298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F80E0EDE-7466-493F-9F8D-C7FF2A26A6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6815" y="3259241"/>
                    <a:ext cx="42986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FB3B495-3FF9-46EE-A140-49474530AF95}"/>
                    </a:ext>
                  </a:extLst>
                </p:cNvPr>
                <p:cNvSpPr txBox="1"/>
                <p:nvPr/>
              </p:nvSpPr>
              <p:spPr>
                <a:xfrm>
                  <a:off x="2233819" y="1869480"/>
                  <a:ext cx="5292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a14:m>
                  <a:r>
                    <a:rPr lang="en-US" sz="1800" dirty="0">
                      <a:latin typeface="NimbusSanL-Regu"/>
                    </a:rPr>
                    <a:t> </a:t>
                  </a:r>
                  <a:endParaRPr lang="en-IN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FB3B495-3FF9-46EE-A140-49474530AF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819" y="1869480"/>
                  <a:ext cx="52925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73168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0558-C571-4147-8EDA-67BD787EE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Encoder Block: MHA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4F606-3B88-4188-9602-37F3EB9A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B457CA-0F01-4DB3-ACF8-85070F8B173F}"/>
                  </a:ext>
                </a:extLst>
              </p:cNvPr>
              <p:cNvSpPr txBox="1"/>
              <p:nvPr/>
            </p:nvSpPr>
            <p:spPr>
              <a:xfrm>
                <a:off x="3960743" y="1545534"/>
                <a:ext cx="39689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𝑀𝐻𝐴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B457CA-0F01-4DB3-ACF8-85070F8B1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743" y="1545534"/>
                <a:ext cx="396897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AFF2C7-56B2-487A-A5F3-EEC693213F59}"/>
                  </a:ext>
                </a:extLst>
              </p:cNvPr>
              <p:cNvSpPr txBox="1"/>
              <p:nvPr/>
            </p:nvSpPr>
            <p:spPr>
              <a:xfrm>
                <a:off x="4914900" y="2676117"/>
                <a:ext cx="5198154" cy="494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𝑞𝑘𝑣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𝑞𝑘𝑣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×    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AFF2C7-56B2-487A-A5F3-EEC693213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2676117"/>
                <a:ext cx="5198154" cy="4949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F934A-747B-406D-AEB6-594958013478}"/>
                  </a:ext>
                </a:extLst>
              </p:cNvPr>
              <p:cNvSpPr txBox="1"/>
              <p:nvPr/>
            </p:nvSpPr>
            <p:spPr>
              <a:xfrm>
                <a:off x="4914900" y="4089109"/>
                <a:ext cx="66984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F934A-747B-406D-AEB6-594958013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4089109"/>
                <a:ext cx="669843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B9944A-0376-42AE-882B-6894937625FE}"/>
                  </a:ext>
                </a:extLst>
              </p:cNvPr>
              <p:cNvSpPr txBox="1"/>
              <p:nvPr/>
            </p:nvSpPr>
            <p:spPr>
              <a:xfrm>
                <a:off x="4914900" y="4795085"/>
                <a:ext cx="28218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5B9944A-0376-42AE-882B-689493762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4795085"/>
                <a:ext cx="28218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926E2-D23A-4C60-8231-5EBD06DF1BE7}"/>
                  </a:ext>
                </a:extLst>
              </p:cNvPr>
              <p:cNvSpPr txBox="1"/>
              <p:nvPr/>
            </p:nvSpPr>
            <p:spPr>
              <a:xfrm>
                <a:off x="4914900" y="5347820"/>
                <a:ext cx="16203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E926E2-D23A-4C60-8231-5EBD06DF1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900" y="5347820"/>
                <a:ext cx="162038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EE59216C-7226-44A4-A085-E8F3FFCAA757}"/>
              </a:ext>
            </a:extLst>
          </p:cNvPr>
          <p:cNvSpPr/>
          <p:nvPr/>
        </p:nvSpPr>
        <p:spPr>
          <a:xfrm rot="16200000">
            <a:off x="6440280" y="1098727"/>
            <a:ext cx="274054" cy="2012500"/>
          </a:xfrm>
          <a:prstGeom prst="lef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2B8E61-70EB-4521-8CD4-A94FD148CDA6}"/>
                  </a:ext>
                </a:extLst>
              </p:cNvPr>
              <p:cNvSpPr txBox="1"/>
              <p:nvPr/>
            </p:nvSpPr>
            <p:spPr>
              <a:xfrm>
                <a:off x="6127475" y="2222490"/>
                <a:ext cx="9442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2B8E61-70EB-4521-8CD4-A94FD148C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475" y="2222490"/>
                <a:ext cx="944218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FE70DA8A-14E9-4F4E-A990-023CE7CA152C}"/>
              </a:ext>
            </a:extLst>
          </p:cNvPr>
          <p:cNvSpPr/>
          <p:nvPr/>
        </p:nvSpPr>
        <p:spPr>
          <a:xfrm rot="16200000">
            <a:off x="6663113" y="2050928"/>
            <a:ext cx="271690" cy="2518753"/>
          </a:xfrm>
          <a:prstGeom prst="lef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E5F2AD-821F-4FE1-95C4-1CB808AC9F13}"/>
                  </a:ext>
                </a:extLst>
              </p:cNvPr>
              <p:cNvSpPr txBox="1"/>
              <p:nvPr/>
            </p:nvSpPr>
            <p:spPr>
              <a:xfrm>
                <a:off x="6096000" y="3429000"/>
                <a:ext cx="1181740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𝑄𝐾𝑉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𝑄𝐾𝑉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E5F2AD-821F-4FE1-95C4-1CB808AC9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29000"/>
                <a:ext cx="1181740" cy="388889"/>
              </a:xfrm>
              <a:prstGeom prst="rect">
                <a:avLst/>
              </a:prstGeom>
              <a:blipFill>
                <a:blip r:embed="rId9"/>
                <a:stretch>
                  <a:fillRect r="-7216" b="-79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15302953-2847-42BF-B19A-AA4E288DF6CC}"/>
              </a:ext>
            </a:extLst>
          </p:cNvPr>
          <p:cNvGrpSpPr/>
          <p:nvPr/>
        </p:nvGrpSpPr>
        <p:grpSpPr>
          <a:xfrm>
            <a:off x="546681" y="1589449"/>
            <a:ext cx="3260002" cy="4000847"/>
            <a:chOff x="546681" y="1589449"/>
            <a:chExt cx="3260002" cy="40008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5C1D75F-014E-4A38-9DFC-1A5F5275963E}"/>
                </a:ext>
              </a:extLst>
            </p:cNvPr>
            <p:cNvGrpSpPr/>
            <p:nvPr/>
          </p:nvGrpSpPr>
          <p:grpSpPr>
            <a:xfrm>
              <a:off x="546681" y="1589449"/>
              <a:ext cx="3260002" cy="4000847"/>
              <a:chOff x="546681" y="1589449"/>
              <a:chExt cx="3260002" cy="400084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C296930-ABC8-4649-ACA8-148CD288F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6681" y="1589449"/>
                <a:ext cx="3147333" cy="4000847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4877760-453E-45DD-99AE-26325406A140}"/>
                      </a:ext>
                    </a:extLst>
                  </p:cNvPr>
                  <p:cNvSpPr txBox="1"/>
                  <p:nvPr/>
                </p:nvSpPr>
                <p:spPr>
                  <a:xfrm>
                    <a:off x="3376815" y="3259241"/>
                    <a:ext cx="42986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800" b="0" i="1" u="none" strike="noStrike" baseline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IN" sz="1800" b="0" i="1" u="none" strike="noStrike" baseline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4877760-453E-45DD-99AE-26325406A1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6815" y="3259241"/>
                    <a:ext cx="429868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F40F369-33EA-46D4-99F7-4A1A7DE0665B}"/>
                    </a:ext>
                  </a:extLst>
                </p:cNvPr>
                <p:cNvSpPr txBox="1"/>
                <p:nvPr/>
              </p:nvSpPr>
              <p:spPr>
                <a:xfrm>
                  <a:off x="2233819" y="1869480"/>
                  <a:ext cx="52925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a14:m>
                  <a:r>
                    <a:rPr lang="en-US" sz="1800" dirty="0">
                      <a:latin typeface="NimbusSanL-Regu"/>
                    </a:rPr>
                    <a:t> </a:t>
                  </a:r>
                  <a:endParaRPr lang="en-IN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F40F369-33EA-46D4-99F7-4A1A7DE06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819" y="1869480"/>
                  <a:ext cx="52925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4942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0803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D192-FCC2-4452-9C32-F95BA8C4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 Forward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C97F4-A9BC-47F3-8AC7-8FAB4194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1140F-B17F-4CE2-8130-1DFEE820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8" y="1217414"/>
            <a:ext cx="2796782" cy="29720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1986E3-09CD-4330-9931-E9082B719151}"/>
                  </a:ext>
                </a:extLst>
              </p:cNvPr>
              <p:cNvSpPr txBox="1"/>
              <p:nvPr/>
            </p:nvSpPr>
            <p:spPr>
              <a:xfrm>
                <a:off x="4084983" y="1549281"/>
                <a:ext cx="7742582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FFN of the Transformer uses two fully connected layers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Input and output size is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hidden layer size is </a:t>
                </a:r>
                <a14:m>
                  <m:oMath xmlns:m="http://schemas.openxmlformats.org/officeDocument/2006/math"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Weight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therefore have 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×4.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4.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respectively</a:t>
                </a:r>
                <a:endParaRPr lang="en-I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1986E3-09CD-4330-9931-E9082B719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983" y="1549281"/>
                <a:ext cx="7742582" cy="2308324"/>
              </a:xfrm>
              <a:prstGeom prst="rect">
                <a:avLst/>
              </a:prstGeom>
              <a:blipFill>
                <a:blip r:embed="rId3"/>
                <a:stretch>
                  <a:fillRect l="-1024" t="-1847" b="-52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F2932-50C2-46BC-B2B1-7838C3CE4D91}"/>
                  </a:ext>
                </a:extLst>
              </p:cNvPr>
              <p:cNvSpPr txBox="1"/>
              <p:nvPr/>
            </p:nvSpPr>
            <p:spPr>
              <a:xfrm>
                <a:off x="2031210" y="4583430"/>
                <a:ext cx="78817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𝐹𝐹𝑁</m:t>
                          </m:r>
                        </m:sub>
                      </m:sSub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4.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4.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4.</m:t>
                              </m:r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BF2932-50C2-46BC-B2B1-7838C3CE4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210" y="4583430"/>
                <a:ext cx="788177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948367-1CFA-4FDB-A4F0-FA729621CE08}"/>
                  </a:ext>
                </a:extLst>
              </p:cNvPr>
              <p:cNvSpPr txBox="1"/>
              <p:nvPr/>
            </p:nvSpPr>
            <p:spPr>
              <a:xfrm>
                <a:off x="2935670" y="5224026"/>
                <a:ext cx="24951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=8.</m:t>
                      </m:r>
                      <m:sSubSup>
                        <m:sSub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+5.</m:t>
                      </m:r>
                      <m:sSub>
                        <m:sSub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948367-1CFA-4FDB-A4F0-FA729621C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670" y="5224026"/>
                <a:ext cx="249517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1A622E-2C1A-4744-92DE-45A9226AB9D4}"/>
                  </a:ext>
                </a:extLst>
              </p:cNvPr>
              <p:cNvSpPr txBox="1"/>
              <p:nvPr/>
            </p:nvSpPr>
            <p:spPr>
              <a:xfrm>
                <a:off x="2935670" y="5864622"/>
                <a:ext cx="12593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8.</m:t>
                      </m:r>
                      <m:sSubSup>
                        <m:sSubSup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1A622E-2C1A-4744-92DE-45A9226AB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670" y="5864622"/>
                <a:ext cx="125938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641ADD-5881-4DDD-82F5-0B23635270B2}"/>
                  </a:ext>
                </a:extLst>
              </p:cNvPr>
              <p:cNvSpPr txBox="1"/>
              <p:nvPr/>
            </p:nvSpPr>
            <p:spPr>
              <a:xfrm>
                <a:off x="463825" y="2462000"/>
                <a:ext cx="628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641ADD-5881-4DDD-82F5-0B2363527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5" y="2462000"/>
                <a:ext cx="62865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291F43-2EE5-47BC-9F5D-4F1998F89B71}"/>
                  </a:ext>
                </a:extLst>
              </p:cNvPr>
              <p:cNvSpPr txBox="1"/>
              <p:nvPr/>
            </p:nvSpPr>
            <p:spPr>
              <a:xfrm>
                <a:off x="3154435" y="2462000"/>
                <a:ext cx="628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291F43-2EE5-47BC-9F5D-4F1998F89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435" y="2462000"/>
                <a:ext cx="6286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549EA2-AC24-4B09-B742-BE09FF2EA462}"/>
                  </a:ext>
                </a:extLst>
              </p:cNvPr>
              <p:cNvSpPr txBox="1"/>
              <p:nvPr/>
            </p:nvSpPr>
            <p:spPr>
              <a:xfrm>
                <a:off x="1796087" y="3944873"/>
                <a:ext cx="6286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549EA2-AC24-4B09-B742-BE09FF2EA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087" y="3944873"/>
                <a:ext cx="62865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39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4585-87D4-4701-8413-331849FE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Minimize Linear Interaction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DC2FB-916C-4332-850A-2ABF0BB9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RNNs are unrolled “left-to-right”</a:t>
            </a:r>
          </a:p>
          <a:p>
            <a:r>
              <a:rPr lang="en-US" dirty="0"/>
              <a:t>It encodes temporal (linear) locality: a useful heuristic!</a:t>
            </a:r>
            <a:endParaRPr lang="en-IN" dirty="0"/>
          </a:p>
          <a:p>
            <a:pPr lvl="1"/>
            <a:r>
              <a:rPr lang="en-US" dirty="0"/>
              <a:t>Nearby words often affect each other’s meanings</a:t>
            </a:r>
            <a:endParaRPr lang="en-IN" dirty="0"/>
          </a:p>
          <a:p>
            <a:r>
              <a:rPr lang="en-US" dirty="0">
                <a:solidFill>
                  <a:srgbClr val="FF0000"/>
                </a:solidFill>
              </a:rPr>
              <a:t>Problem: RNNs take O(sequence length) steps for distant word pairs to interact.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2E590-1F9C-4069-8A0A-7B2CA13E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1DF17-A136-4BC4-887B-1455FCEBF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329" y="4196214"/>
            <a:ext cx="5167175" cy="213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0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227A-F87D-4F64-A359-0E4DF610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 Norm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EC30A-282F-4F6C-84E3-4F121527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FAA494-DFAA-4772-BDD8-8E371A6438AA}"/>
                  </a:ext>
                </a:extLst>
              </p:cNvPr>
              <p:cNvSpPr txBox="1"/>
              <p:nvPr/>
            </p:nvSpPr>
            <p:spPr>
              <a:xfrm>
                <a:off x="1070941" y="1312470"/>
                <a:ext cx="986210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estimate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for each layer (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sz="2400" dirty="0"/>
                  <a:t> denotes the number of hidden neurons in a layer ):</a:t>
                </a:r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FAA494-DFAA-4772-BDD8-8E371A643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41" y="1312470"/>
                <a:ext cx="9862102" cy="830997"/>
              </a:xfrm>
              <a:prstGeom prst="rect">
                <a:avLst/>
              </a:prstGeom>
              <a:blipFill>
                <a:blip r:embed="rId2"/>
                <a:stretch>
                  <a:fillRect l="-989" t="-5109" r="-433" b="-160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E7A234B-4D73-460C-8101-F307883BF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532" y="2304185"/>
            <a:ext cx="2594102" cy="10154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8EF741-683B-43EA-A9F4-4DE251DE1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353" y="2153406"/>
            <a:ext cx="3021685" cy="11662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F636C1-04B8-49F4-A1A0-323C577A0558}"/>
                  </a:ext>
                </a:extLst>
              </p:cNvPr>
              <p:cNvSpPr txBox="1"/>
              <p:nvPr/>
            </p:nvSpPr>
            <p:spPr>
              <a:xfrm>
                <a:off x="991427" y="3429000"/>
                <a:ext cx="995155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rescaling the normalizations we need a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 parameter for each neuron in the layer</a:t>
                </a:r>
                <a:endParaRPr lang="en-IN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F636C1-04B8-49F4-A1A0-323C577A0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27" y="3429000"/>
                <a:ext cx="9951555" cy="830997"/>
              </a:xfrm>
              <a:prstGeom prst="rect">
                <a:avLst/>
              </a:prstGeom>
              <a:blipFill>
                <a:blip r:embed="rId5"/>
                <a:stretch>
                  <a:fillRect l="-980" t="-5147" b="-16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5D1D4B-BF83-4B9E-9A9B-C5542F59D593}"/>
                  </a:ext>
                </a:extLst>
              </p:cNvPr>
              <p:cNvSpPr txBox="1"/>
              <p:nvPr/>
            </p:nvSpPr>
            <p:spPr>
              <a:xfrm>
                <a:off x="991427" y="4532748"/>
                <a:ext cx="1084607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Since our layer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neurons we 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2.</m:t>
                        </m:r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pairs of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) parameters for the Layer Norm operations</a:t>
                </a:r>
                <a:endParaRPr lang="en-IN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15D1D4B-BF83-4B9E-9A9B-C5542F59D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27" y="4532748"/>
                <a:ext cx="10846077" cy="830997"/>
              </a:xfrm>
              <a:prstGeom prst="rect">
                <a:avLst/>
              </a:prstGeom>
              <a:blipFill>
                <a:blip r:embed="rId6"/>
                <a:stretch>
                  <a:fillRect l="-899" t="-5147" b="-169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D5ED3-5048-4B80-A25B-3E2CCC4803F8}"/>
                  </a:ext>
                </a:extLst>
              </p:cNvPr>
              <p:cNvSpPr txBox="1"/>
              <p:nvPr/>
            </p:nvSpPr>
            <p:spPr>
              <a:xfrm>
                <a:off x="3945834" y="5637505"/>
                <a:ext cx="34016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𝐿𝑁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=2.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2D5ED3-5048-4B80-A25B-3E2CCC480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834" y="5637505"/>
                <a:ext cx="3401667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98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3338-E981-49DC-B146-3F302DAF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Parameter 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91600-771C-4F71-9B1D-B30B682D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71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6DA0F-C7C2-4572-BCA3-36DA107380A6}"/>
                  </a:ext>
                </a:extLst>
              </p:cNvPr>
              <p:cNvSpPr txBox="1"/>
              <p:nvPr/>
            </p:nvSpPr>
            <p:spPr>
              <a:xfrm>
                <a:off x="5084250" y="1362335"/>
                <a:ext cx="45747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=1.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𝑀𝐻𝐴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+1.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𝐹𝐹𝑁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+2.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𝐿𝑁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E6DA0F-C7C2-4572-BCA3-36DA10738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250" y="1362335"/>
                <a:ext cx="4574779" cy="369332"/>
              </a:xfrm>
              <a:prstGeom prst="rect">
                <a:avLst/>
              </a:prstGeom>
              <a:blipFill>
                <a:blip r:embed="rId2"/>
                <a:stretch>
                  <a:fillRect l="-933" b="-163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35AF5EB-47AF-433C-809E-7756BC514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03" y="1807632"/>
            <a:ext cx="4164390" cy="2953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D36EFA-7DB2-4F02-9080-351A3BCAE3B9}"/>
                  </a:ext>
                </a:extLst>
              </p:cNvPr>
              <p:cNvSpPr txBox="1"/>
              <p:nvPr/>
            </p:nvSpPr>
            <p:spPr>
              <a:xfrm>
                <a:off x="5739850" y="1969873"/>
                <a:ext cx="60517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4×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8.</m:t>
                      </m:r>
                      <m:sSubSup>
                        <m:sSub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i="1">
                          <a:latin typeface="Cambria Math" panose="02040503050406030204" pitchFamily="18" charset="0"/>
                        </a:rPr>
                        <m:t>+5.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+2.(2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D36EFA-7DB2-4F02-9080-351A3BCAE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850" y="1969873"/>
                <a:ext cx="6051785" cy="369332"/>
              </a:xfrm>
              <a:prstGeom prst="rect">
                <a:avLst/>
              </a:prstGeom>
              <a:blipFill>
                <a:blip r:embed="rId4"/>
                <a:stretch>
                  <a:fillRect r="-1411" b="-360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443519-8C38-4F3E-93E6-09C3BBF3BD24}"/>
                  </a:ext>
                </a:extLst>
              </p:cNvPr>
              <p:cNvSpPr txBox="1"/>
              <p:nvPr/>
            </p:nvSpPr>
            <p:spPr>
              <a:xfrm>
                <a:off x="5739850" y="2577411"/>
                <a:ext cx="2474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12.</m:t>
                      </m:r>
                      <m:sSubSup>
                        <m:sSub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+13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443519-8C38-4F3E-93E6-09C3BBF3B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850" y="2577411"/>
                <a:ext cx="2474075" cy="369332"/>
              </a:xfrm>
              <a:prstGeom prst="rect">
                <a:avLst/>
              </a:prstGeom>
              <a:blipFill>
                <a:blip r:embed="rId5"/>
                <a:stretch>
                  <a:fillRect l="-741" b="-1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9554BE-B065-45E4-A74E-98A140DA71DD}"/>
                  </a:ext>
                </a:extLst>
              </p:cNvPr>
              <p:cNvSpPr txBox="1"/>
              <p:nvPr/>
            </p:nvSpPr>
            <p:spPr>
              <a:xfrm>
                <a:off x="5084250" y="3233253"/>
                <a:ext cx="45731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=2.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𝑀𝐻𝐴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+1.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𝐹𝐹𝑁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+3.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𝐿𝑁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9554BE-B065-45E4-A74E-98A140DA7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250" y="3233253"/>
                <a:ext cx="4573175" cy="369332"/>
              </a:xfrm>
              <a:prstGeom prst="rect">
                <a:avLst/>
              </a:prstGeom>
              <a:blipFill>
                <a:blip r:embed="rId6"/>
                <a:stretch>
                  <a:fillRect l="-933" b="-163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77DF38-FA4D-45E4-8161-2762C612CDB6}"/>
                  </a:ext>
                </a:extLst>
              </p:cNvPr>
              <p:cNvSpPr txBox="1"/>
              <p:nvPr/>
            </p:nvSpPr>
            <p:spPr>
              <a:xfrm>
                <a:off x="5739850" y="3794404"/>
                <a:ext cx="60415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2.4.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8.</m:t>
                      </m:r>
                      <m:sSubSup>
                        <m:sSub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i="1">
                          <a:latin typeface="Cambria Math" panose="02040503050406030204" pitchFamily="18" charset="0"/>
                        </a:rPr>
                        <m:t>+5.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+3.(2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77DF38-FA4D-45E4-8161-2762C612C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850" y="3794404"/>
                <a:ext cx="6041590" cy="369332"/>
              </a:xfrm>
              <a:prstGeom prst="rect">
                <a:avLst/>
              </a:prstGeom>
              <a:blipFill>
                <a:blip r:embed="rId7"/>
                <a:stretch>
                  <a:fillRect r="-1312" b="-360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06319E-F6DB-4EFD-81C5-C8DB91620E7A}"/>
                  </a:ext>
                </a:extLst>
              </p:cNvPr>
              <p:cNvSpPr txBox="1"/>
              <p:nvPr/>
            </p:nvSpPr>
            <p:spPr>
              <a:xfrm>
                <a:off x="5739850" y="4362246"/>
                <a:ext cx="2474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16.</m:t>
                      </m:r>
                      <m:sSubSup>
                        <m:sSub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+19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06319E-F6DB-4EFD-81C5-C8DB91620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850" y="4362246"/>
                <a:ext cx="2474075" cy="369332"/>
              </a:xfrm>
              <a:prstGeom prst="rect">
                <a:avLst/>
              </a:prstGeom>
              <a:blipFill>
                <a:blip r:embed="rId8"/>
                <a:stretch>
                  <a:fillRect l="-741" b="-1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AA2611-5F81-42EC-9A41-635FCB0CECB2}"/>
                  </a:ext>
                </a:extLst>
              </p:cNvPr>
              <p:cNvSpPr txBox="1"/>
              <p:nvPr/>
            </p:nvSpPr>
            <p:spPr>
              <a:xfrm>
                <a:off x="5059404" y="5093536"/>
                <a:ext cx="6080319" cy="389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  <m:r>
                            <m:rPr>
                              <m:lit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12.</m:t>
                      </m:r>
                      <m:sSubSup>
                        <m:sSub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i="1">
                          <a:latin typeface="Cambria Math" panose="02040503050406030204" pitchFamily="18" charset="0"/>
                        </a:rPr>
                        <m:t>+13.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16.</m:t>
                      </m:r>
                      <m:sSubSup>
                        <m:sSub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i="1">
                          <a:latin typeface="Cambria Math" panose="02040503050406030204" pitchFamily="18" charset="0"/>
                        </a:rPr>
                        <m:t>+19.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AA2611-5F81-42EC-9A41-635FCB0C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404" y="5093536"/>
                <a:ext cx="6080319" cy="389145"/>
              </a:xfrm>
              <a:prstGeom prst="rect">
                <a:avLst/>
              </a:prstGeom>
              <a:blipFill>
                <a:blip r:embed="rId9"/>
                <a:stretch>
                  <a:fillRect l="-702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03A117-287E-47E5-A838-E356DBB92867}"/>
                  </a:ext>
                </a:extLst>
              </p:cNvPr>
              <p:cNvSpPr txBox="1"/>
              <p:nvPr/>
            </p:nvSpPr>
            <p:spPr>
              <a:xfrm>
                <a:off x="6210302" y="5721232"/>
                <a:ext cx="2474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28.</m:t>
                      </m:r>
                      <m:sSubSup>
                        <m:sSub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+32</m:t>
                      </m:r>
                      <m:r>
                        <a:rPr lang="en-IN" sz="24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IN" sz="24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03A117-287E-47E5-A838-E356DBB92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2" y="5721232"/>
                <a:ext cx="2474075" cy="369332"/>
              </a:xfrm>
              <a:prstGeom prst="rect">
                <a:avLst/>
              </a:prstGeom>
              <a:blipFill>
                <a:blip r:embed="rId10"/>
                <a:stretch>
                  <a:fillRect l="-739" b="-1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3A0EEC-F69D-45B0-9ADD-CF6790B14A5A}"/>
                  </a:ext>
                </a:extLst>
              </p:cNvPr>
              <p:cNvSpPr txBox="1"/>
              <p:nvPr/>
            </p:nvSpPr>
            <p:spPr>
              <a:xfrm>
                <a:off x="6227711" y="6197037"/>
                <a:ext cx="12466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≈28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3A0EEC-F69D-45B0-9ADD-CF6790B14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711" y="6197037"/>
                <a:ext cx="1246623" cy="369332"/>
              </a:xfrm>
              <a:prstGeom prst="rect">
                <a:avLst/>
              </a:prstGeom>
              <a:blipFill>
                <a:blip r:embed="rId11"/>
                <a:stretch>
                  <a:fillRect l="-2451" r="-490" b="-1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592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C716-4356-46C7-9C37-BAFBA1F1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Final Parameter 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7A18F-D6C4-45BE-94F7-5693C4D5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72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7E332-17F4-4F25-BF47-96EA7FE56365}"/>
                  </a:ext>
                </a:extLst>
              </p:cNvPr>
              <p:cNvSpPr txBox="1"/>
              <p:nvPr/>
            </p:nvSpPr>
            <p:spPr>
              <a:xfrm>
                <a:off x="1070941" y="1312470"/>
                <a:ext cx="9862102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Number of encoder and decoder layers = 6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b="0" dirty="0"/>
                  <a:t>Embedding size: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=512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Vocab size: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=37000</m:t>
                    </m:r>
                  </m:oMath>
                </a14:m>
                <a:endParaRPr lang="en-I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N" sz="2400" dirty="0"/>
                  <a:t>Total number of parameters: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N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67E332-17F4-4F25-BF47-96EA7FE56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41" y="1312470"/>
                <a:ext cx="9862102" cy="1938992"/>
              </a:xfrm>
              <a:prstGeom prst="rect">
                <a:avLst/>
              </a:prstGeom>
              <a:blipFill>
                <a:blip r:embed="rId2"/>
                <a:stretch>
                  <a:fillRect l="-866" t="-22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05361A-6E48-4C15-975F-0D62580B3AF4}"/>
                  </a:ext>
                </a:extLst>
              </p:cNvPr>
              <p:cNvSpPr txBox="1"/>
              <p:nvPr/>
            </p:nvSpPr>
            <p:spPr>
              <a:xfrm>
                <a:off x="3205755" y="3060608"/>
                <a:ext cx="3657348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𝑒𝑚𝑏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6.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  <m:r>
                            <m:rPr>
                              <m:lit/>
                            </m:rP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D05361A-6E48-4C15-975F-0D62580B3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755" y="3060608"/>
                <a:ext cx="3657348" cy="381708"/>
              </a:xfrm>
              <a:prstGeom prst="rect">
                <a:avLst/>
              </a:prstGeom>
              <a:blipFill>
                <a:blip r:embed="rId3"/>
                <a:stretch>
                  <a:fillRect l="-1500" r="-167" b="-126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4D4F1D-9E25-4874-8C01-9C6D5940D187}"/>
                  </a:ext>
                </a:extLst>
              </p:cNvPr>
              <p:cNvSpPr txBox="1"/>
              <p:nvPr/>
            </p:nvSpPr>
            <p:spPr>
              <a:xfrm>
                <a:off x="3205755" y="3606539"/>
                <a:ext cx="366927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6.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28.</m:t>
                      </m:r>
                      <m:sSubSup>
                        <m:sSubSup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4D4F1D-9E25-4874-8C01-9C6D5940D1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755" y="3606539"/>
                <a:ext cx="3669273" cy="369332"/>
              </a:xfrm>
              <a:prstGeom prst="rect">
                <a:avLst/>
              </a:prstGeom>
              <a:blipFill>
                <a:blip r:embed="rId4"/>
                <a:stretch>
                  <a:fillRect l="-1495" b="-1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BBC191-1530-4A61-BE8B-13B3EDCC83F9}"/>
                  </a:ext>
                </a:extLst>
              </p:cNvPr>
              <p:cNvSpPr txBox="1"/>
              <p:nvPr/>
            </p:nvSpPr>
            <p:spPr>
              <a:xfrm>
                <a:off x="4063618" y="4140094"/>
                <a:ext cx="6188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=18, 944, 000 + 44, 040, 192</m:t>
                      </m:r>
                      <m:r>
                        <a:rPr lang="en-IN" sz="2400" i="1" smtClean="0">
                          <a:latin typeface="Cambria Math" panose="02040503050406030204" pitchFamily="18" charset="0"/>
                        </a:rPr>
                        <m:t> = 62, 984, 192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BBC191-1530-4A61-BE8B-13B3EDCC8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18" y="4140094"/>
                <a:ext cx="6188104" cy="369332"/>
              </a:xfrm>
              <a:prstGeom prst="rect">
                <a:avLst/>
              </a:prstGeom>
              <a:blipFill>
                <a:blip r:embed="rId5"/>
                <a:stretch>
                  <a:fillRect r="-690"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10876C-F833-4555-8C8C-D62A226678A9}"/>
                  </a:ext>
                </a:extLst>
              </p:cNvPr>
              <p:cNvSpPr txBox="1"/>
              <p:nvPr/>
            </p:nvSpPr>
            <p:spPr>
              <a:xfrm>
                <a:off x="4063618" y="4633670"/>
                <a:ext cx="21882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IN" sz="240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400" dirty="0"/>
                  <a:t> milion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10876C-F833-4555-8C8C-D62A2266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618" y="4633670"/>
                <a:ext cx="2188272" cy="461665"/>
              </a:xfrm>
              <a:prstGeom prst="rect">
                <a:avLst/>
              </a:prstGeom>
              <a:blipFill>
                <a:blip r:embed="rId6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7339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F1D-3222-4DFA-916B-07F61BCA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C52CD-D47E-457D-9963-2C773F72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Transformer is an encoder-decoder architecture</a:t>
            </a:r>
          </a:p>
          <a:p>
            <a:r>
              <a:rPr lang="en-IN" dirty="0"/>
              <a:t>Architecture tuned to capture long range dependency</a:t>
            </a:r>
          </a:p>
          <a:p>
            <a:r>
              <a:rPr lang="en-IN" dirty="0"/>
              <a:t>Architecture aims to maximize parallelizability </a:t>
            </a:r>
          </a:p>
          <a:p>
            <a:r>
              <a:rPr lang="en-IN" dirty="0"/>
              <a:t>Transformer uses  </a:t>
            </a:r>
          </a:p>
          <a:p>
            <a:pPr lvl="1"/>
            <a:r>
              <a:rPr lang="en-IN" dirty="0"/>
              <a:t>Self attention (encoder or decoder)</a:t>
            </a:r>
          </a:p>
          <a:p>
            <a:pPr lvl="1"/>
            <a:r>
              <a:rPr lang="en-IN" dirty="0"/>
              <a:t>Cross attention (encoder-decoder)</a:t>
            </a:r>
          </a:p>
          <a:p>
            <a:pPr lvl="1"/>
            <a:r>
              <a:rPr lang="en-IN" dirty="0"/>
              <a:t>Masked attention (ignoring certain part of input)</a:t>
            </a:r>
          </a:p>
          <a:p>
            <a:pPr lvl="1"/>
            <a:r>
              <a:rPr lang="en-IN" dirty="0"/>
              <a:t>Multi-head attention (stack of attention layers)</a:t>
            </a:r>
          </a:p>
          <a:p>
            <a:r>
              <a:rPr lang="en-IN" dirty="0"/>
              <a:t>Foundation of all the LLMs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5A6F2-8926-4EA1-B81A-BFFDC8A3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C1F4-E984-48C6-85EA-D767FB35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Transformer as Foundation of LLMs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0362-F62E-4D61-AF84-65924732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74</a:t>
            </a:fld>
            <a:endParaRPr lang="en-US"/>
          </a:p>
        </p:txBody>
      </p:sp>
      <p:pic>
        <p:nvPicPr>
          <p:cNvPr id="24578" name="Picture 2" descr="An Introduction to BERT And How To Use It | BERT_Sentiment_Analysis –  Weights &amp; Biases">
            <a:extLst>
              <a:ext uri="{FF2B5EF4-FFF2-40B4-BE49-F238E27FC236}">
                <a16:creationId xmlns:a16="http://schemas.microsoft.com/office/drawing/2014/main" id="{8B12743F-E4EE-4232-B8AD-F05A247B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36" y="1893797"/>
            <a:ext cx="3565802" cy="260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C4A353-5498-4B42-A3CB-C53C9292AA6A}"/>
              </a:ext>
            </a:extLst>
          </p:cNvPr>
          <p:cNvSpPr txBox="1"/>
          <p:nvPr/>
        </p:nvSpPr>
        <p:spPr>
          <a:xfrm>
            <a:off x="1434278" y="4553746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Encoder Only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0786B-2B61-4DC0-95EC-A0BCD1AA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38" y="1083365"/>
            <a:ext cx="2339543" cy="44580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F7B4DD-A9F2-4FCF-AC39-A6BFEA9752AC}"/>
              </a:ext>
            </a:extLst>
          </p:cNvPr>
          <p:cNvSpPr txBox="1"/>
          <p:nvPr/>
        </p:nvSpPr>
        <p:spPr>
          <a:xfrm>
            <a:off x="4647930" y="5541451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Decoder Only</a:t>
            </a:r>
          </a:p>
        </p:txBody>
      </p:sp>
      <p:pic>
        <p:nvPicPr>
          <p:cNvPr id="24580" name="Picture 4" descr="Architecture of the base version of the T5 model. | Download Scientific  Diagram">
            <a:extLst>
              <a:ext uri="{FF2B5EF4-FFF2-40B4-BE49-F238E27FC236}">
                <a16:creationId xmlns:a16="http://schemas.microsoft.com/office/drawing/2014/main" id="{BD20978C-A216-4E30-AC03-03337786F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396" y="1636425"/>
            <a:ext cx="3819759" cy="299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4C3ECD-8F27-46B4-AEBC-646DD67F0924}"/>
              </a:ext>
            </a:extLst>
          </p:cNvPr>
          <p:cNvSpPr txBox="1"/>
          <p:nvPr/>
        </p:nvSpPr>
        <p:spPr>
          <a:xfrm>
            <a:off x="8527504" y="4642848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Decoder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D3798F-2741-4655-9B40-1DAFA4898A40}"/>
              </a:ext>
            </a:extLst>
          </p:cNvPr>
          <p:cNvSpPr txBox="1"/>
          <p:nvPr/>
        </p:nvSpPr>
        <p:spPr>
          <a:xfrm>
            <a:off x="1739347" y="4823339"/>
            <a:ext cx="73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BERT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45E874-1E11-4317-8C9A-86F3EBCBCAE0}"/>
              </a:ext>
            </a:extLst>
          </p:cNvPr>
          <p:cNvSpPr txBox="1"/>
          <p:nvPr/>
        </p:nvSpPr>
        <p:spPr>
          <a:xfrm>
            <a:off x="5114211" y="5803602"/>
            <a:ext cx="62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GPT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739B5-3EC3-4BFE-A712-926925B3F26C}"/>
              </a:ext>
            </a:extLst>
          </p:cNvPr>
          <p:cNvSpPr txBox="1"/>
          <p:nvPr/>
        </p:nvSpPr>
        <p:spPr>
          <a:xfrm>
            <a:off x="9122597" y="490702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T5</a:t>
            </a:r>
          </a:p>
        </p:txBody>
      </p:sp>
    </p:spTree>
    <p:extLst>
      <p:ext uri="{BB962C8B-B14F-4D97-AF65-F5344CB8AC3E}">
        <p14:creationId xmlns:p14="http://schemas.microsoft.com/office/powerpoint/2010/main" val="25680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858E-3222-3FC4-71BB-250C0485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A6F2F-98AA-A0ED-9213-B7D54A594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Attention is All You Need</a:t>
            </a:r>
          </a:p>
          <a:p>
            <a:pPr lvl="1"/>
            <a:r>
              <a:rPr lang="en-IN" dirty="0"/>
              <a:t>Vaswani et al.</a:t>
            </a:r>
            <a:endParaRPr lang="en-IN" u="sng" dirty="0"/>
          </a:p>
          <a:p>
            <a:pPr lvl="1"/>
            <a:r>
              <a:rPr lang="en-IN" dirty="0">
                <a:hlinkClick r:id="rId2"/>
              </a:rPr>
              <a:t>https://arxiv.org/abs/1706.03762</a:t>
            </a:r>
            <a:endParaRPr lang="en-IN" dirty="0"/>
          </a:p>
          <a:p>
            <a:r>
              <a:rPr lang="en-IN" dirty="0"/>
              <a:t>Lecture 8: Transformers</a:t>
            </a:r>
          </a:p>
          <a:p>
            <a:pPr lvl="1"/>
            <a:r>
              <a:rPr lang="en-IN" dirty="0"/>
              <a:t>CS224N: </a:t>
            </a:r>
            <a:r>
              <a:rPr lang="en-US" dirty="0"/>
              <a:t>Natural Language Processing with Deep Learning</a:t>
            </a:r>
          </a:p>
          <a:p>
            <a:pPr lvl="1"/>
            <a:r>
              <a:rPr lang="en-US" dirty="0"/>
              <a:t>https://web.stanford.edu/class/archive/cs/cs224n/cs224n.1246/slides/cs224n-spr2024-lecture08-transformers.pdf </a:t>
            </a:r>
          </a:p>
          <a:p>
            <a:r>
              <a:rPr lang="en-US" dirty="0"/>
              <a:t>Transformer Implementation</a:t>
            </a:r>
          </a:p>
          <a:p>
            <a:pPr lvl="1"/>
            <a:r>
              <a:rPr lang="en-US" dirty="0"/>
              <a:t>https://nlp.seas.harvard.edu/2018/04/03/attention.html</a:t>
            </a:r>
          </a:p>
          <a:p>
            <a:r>
              <a:rPr lang="en-IN" dirty="0"/>
              <a:t>The Illustrated Transformer</a:t>
            </a:r>
          </a:p>
          <a:p>
            <a:pPr lvl="1"/>
            <a:r>
              <a:rPr lang="en-US" dirty="0"/>
              <a:t>Blog by Jay </a:t>
            </a:r>
            <a:r>
              <a:rPr lang="en-US" dirty="0" err="1"/>
              <a:t>Alammar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http://jalammar.github.io/illustrated-transformer/</a:t>
            </a:r>
            <a:endParaRPr lang="en-US" dirty="0"/>
          </a:p>
          <a:p>
            <a:r>
              <a:rPr lang="en-US" dirty="0"/>
              <a:t>Transformer Visualization</a:t>
            </a:r>
          </a:p>
          <a:p>
            <a:pPr lvl="1"/>
            <a:r>
              <a:rPr lang="en-US" dirty="0">
                <a:hlinkClick r:id="rId4"/>
              </a:rPr>
              <a:t>https://bbycroft.net/llm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EA139-E33C-479E-9D2A-0834EF06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82C8-C14C-4A7E-ABAF-F43F7847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Minimize Linear Interaction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59126-37B5-44CE-9EE5-2D9930BB1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Implication of O(sequence length) steps </a:t>
            </a:r>
          </a:p>
          <a:p>
            <a:pPr lvl="1"/>
            <a:r>
              <a:rPr lang="en-US" dirty="0"/>
              <a:t>Hard to learn long-distance dependencies (because </a:t>
            </a:r>
            <a:r>
              <a:rPr lang="en-US" dirty="0">
                <a:solidFill>
                  <a:srgbClr val="FF0000"/>
                </a:solidFill>
              </a:rPr>
              <a:t>vanishing gradient problems</a:t>
            </a:r>
            <a:r>
              <a:rPr lang="en-US" dirty="0"/>
              <a:t>!)</a:t>
            </a:r>
          </a:p>
          <a:p>
            <a:pPr lvl="1"/>
            <a:r>
              <a:rPr lang="en-US" dirty="0"/>
              <a:t>Sequential structure doesn't tell the whole story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D672-ABEF-45B8-8174-8A2E5AC0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B66D85-86A4-4A49-9F9E-87FD1A37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700" y="3568006"/>
            <a:ext cx="7521592" cy="27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4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FE35-D6DA-4267-87FA-E8F8FF3F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Maximize Parallelizability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ED421-4D21-4C6E-ACD6-7C1648167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and backward passes have O(seq length) unparallelizable operations</a:t>
            </a:r>
          </a:p>
          <a:p>
            <a:pPr lvl="1"/>
            <a:r>
              <a:rPr lang="en-US" dirty="0"/>
              <a:t>Future RNN hidden states can’t be computed in full before past RNN hidden states have been computed</a:t>
            </a:r>
          </a:p>
          <a:p>
            <a:pPr lvl="1"/>
            <a:r>
              <a:rPr lang="en-US" dirty="0"/>
              <a:t>Inhibits training on very large datasets!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EADD9-158B-4717-A839-D2532D28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A4FDEC-69E8-4EF2-9548-C50FB833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25" y="4189523"/>
            <a:ext cx="7349163" cy="21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1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74756</TotalTime>
  <Words>2574</Words>
  <Application>Microsoft Office PowerPoint</Application>
  <PresentationFormat>Widescreen</PresentationFormat>
  <Paragraphs>758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Avenir Next LT Pro</vt:lpstr>
      <vt:lpstr>Calibri</vt:lpstr>
      <vt:lpstr>Cambria Math</vt:lpstr>
      <vt:lpstr>Courier New</vt:lpstr>
      <vt:lpstr>Goudy Old Style</vt:lpstr>
      <vt:lpstr>NimbusSanL-Bold</vt:lpstr>
      <vt:lpstr>NimbusSanL-BoldItal</vt:lpstr>
      <vt:lpstr>NimbusSanL-Regu</vt:lpstr>
      <vt:lpstr>NimbusSanL-ReguItal</vt:lpstr>
      <vt:lpstr>Wingdings</vt:lpstr>
      <vt:lpstr>FrostyVTI</vt:lpstr>
      <vt:lpstr>Transformers</vt:lpstr>
      <vt:lpstr>Transformer</vt:lpstr>
      <vt:lpstr>Transformer and NLP</vt:lpstr>
      <vt:lpstr>Transformers Outside of NLP</vt:lpstr>
      <vt:lpstr>State of NLP Sometime Back</vt:lpstr>
      <vt:lpstr>Three Design Goals</vt:lpstr>
      <vt:lpstr>Minimize Linear Interaction Distance</vt:lpstr>
      <vt:lpstr>Minimize Linear Interaction Distance</vt:lpstr>
      <vt:lpstr>Maximize Parallelizability</vt:lpstr>
      <vt:lpstr>Self and Cross Attention at the Heart</vt:lpstr>
      <vt:lpstr>Encoder-Decoder Architecture</vt:lpstr>
      <vt:lpstr>PowerPoint Presentation</vt:lpstr>
      <vt:lpstr>The (Self) Attention Mechanism</vt:lpstr>
      <vt:lpstr>Adding Non-Linear Activation</vt:lpstr>
      <vt:lpstr>Making it Deep</vt:lpstr>
      <vt:lpstr>Residual Connection</vt:lpstr>
      <vt:lpstr>The Normalization Trick</vt:lpstr>
      <vt:lpstr>Normalization</vt:lpstr>
      <vt:lpstr>Recap on Batch Normalization</vt:lpstr>
      <vt:lpstr>Batch Normalization: An Example</vt:lpstr>
      <vt:lpstr>Batch Normalization: An Example</vt:lpstr>
      <vt:lpstr>Why not use batch normalization in Transformers?</vt:lpstr>
      <vt:lpstr>Why not use batch normalization in transformers?</vt:lpstr>
      <vt:lpstr>Why not use batch normalization in transformers?</vt:lpstr>
      <vt:lpstr>Why not use batch normalization in transformers?</vt:lpstr>
      <vt:lpstr>Why not use batch normalization in transformers?</vt:lpstr>
      <vt:lpstr>Solution: Layer Normalization</vt:lpstr>
      <vt:lpstr>Layer Normalization: An Example</vt:lpstr>
      <vt:lpstr>Layer Normalization: An Example</vt:lpstr>
      <vt:lpstr>Layer Normalization </vt:lpstr>
      <vt:lpstr>Scaled Dot Product Attention</vt:lpstr>
      <vt:lpstr>Positional Encoding</vt:lpstr>
      <vt:lpstr>Multi-Head Attention</vt:lpstr>
      <vt:lpstr>PowerPoint Presentation</vt:lpstr>
      <vt:lpstr>Masked Multi-Head Self Attention</vt:lpstr>
      <vt:lpstr>Decoder: Masked Multi-Headed Self-Attention</vt:lpstr>
      <vt:lpstr>Encoder-Decoder Cross Attention</vt:lpstr>
      <vt:lpstr>A Bit More</vt:lpstr>
      <vt:lpstr>A Bit More</vt:lpstr>
      <vt:lpstr>PowerPoint Presentation</vt:lpstr>
      <vt:lpstr>A High Level Look</vt:lpstr>
      <vt:lpstr>Self Attention and Feedforward</vt:lpstr>
      <vt:lpstr>Self Attention Visualization</vt:lpstr>
      <vt:lpstr>Self Attention </vt:lpstr>
      <vt:lpstr>Self Attention</vt:lpstr>
      <vt:lpstr>Multi-Head Attention</vt:lpstr>
      <vt:lpstr>Multi-Head Attention</vt:lpstr>
      <vt:lpstr>Multi-Head Attention</vt:lpstr>
      <vt:lpstr>Multi-Head Attention</vt:lpstr>
      <vt:lpstr>Multi-Head Attention</vt:lpstr>
      <vt:lpstr>Positional Encoding</vt:lpstr>
      <vt:lpstr>Positional Encoding</vt:lpstr>
      <vt:lpstr>Positional Encoding</vt:lpstr>
      <vt:lpstr>Residual and Normalization</vt:lpstr>
      <vt:lpstr>Encoder-Decoder Connection</vt:lpstr>
      <vt:lpstr>Decoder Side</vt:lpstr>
      <vt:lpstr>Decoder Side</vt:lpstr>
      <vt:lpstr>The Final Linear and Softmax Layer</vt:lpstr>
      <vt:lpstr>A Note on Training</vt:lpstr>
      <vt:lpstr>A Note on Training</vt:lpstr>
      <vt:lpstr>A Note on Training</vt:lpstr>
      <vt:lpstr>Transformer #Parameter Calculation</vt:lpstr>
      <vt:lpstr>Embedding Layer</vt:lpstr>
      <vt:lpstr>Other Blocks</vt:lpstr>
      <vt:lpstr>Encoder Block: MHA</vt:lpstr>
      <vt:lpstr>Encoder Block: MHA</vt:lpstr>
      <vt:lpstr>Encoder Block: MHA</vt:lpstr>
      <vt:lpstr>Encoder Block: MHA</vt:lpstr>
      <vt:lpstr>Feed Forward Network</vt:lpstr>
      <vt:lpstr>Layer Norm</vt:lpstr>
      <vt:lpstr>Final Parameter Count</vt:lpstr>
      <vt:lpstr>Final Parameter Count</vt:lpstr>
      <vt:lpstr>Summary</vt:lpstr>
      <vt:lpstr>Transformer as Foundation of LLMs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</dc:title>
  <dc:creator>Plaban Kumar Bhowmick</dc:creator>
  <cp:lastModifiedBy>Plaban Kumar Bhowmick</cp:lastModifiedBy>
  <cp:revision>750</cp:revision>
  <dcterms:created xsi:type="dcterms:W3CDTF">2021-07-28T12:05:26Z</dcterms:created>
  <dcterms:modified xsi:type="dcterms:W3CDTF">2025-07-28T14:43:38Z</dcterms:modified>
</cp:coreProperties>
</file>